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3" r:id="rId3"/>
    <p:sldId id="286" r:id="rId4"/>
    <p:sldId id="287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9" r:id="rId15"/>
    <p:sldId id="301" r:id="rId16"/>
    <p:sldId id="302" r:id="rId17"/>
    <p:sldId id="303" r:id="rId18"/>
    <p:sldId id="304" r:id="rId1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EA"/>
    <a:srgbClr val="EFEEDB"/>
    <a:srgbClr val="800080"/>
    <a:srgbClr val="FCFD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73801" autoAdjust="0"/>
  </p:normalViewPr>
  <p:slideViewPr>
    <p:cSldViewPr snapToGrid="0">
      <p:cViewPr varScale="1">
        <p:scale>
          <a:sx n="74" d="100"/>
          <a:sy n="74" d="100"/>
        </p:scale>
        <p:origin x="-12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view3D>
      <c:rotX val="30"/>
      <c:perspective val="30"/>
    </c:view3D>
    <c:floor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449373344542671E-2"/>
          <c:y val="0"/>
          <c:w val="0.97255058713991016"/>
          <c:h val="0.949302728668350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22809497972119727"/>
                  <c:y val="9.6052067234853059E-2"/>
                </c:manualLayout>
              </c:layout>
              <c:tx>
                <c:rich>
                  <a:bodyPr/>
                  <a:lstStyle/>
                  <a:p>
                    <a:r>
                      <a:rPr lang="ru-RU" sz="1300">
                        <a:solidFill>
                          <a:schemeClr val="bg1"/>
                        </a:solidFill>
                      </a:rPr>
                      <a:t>Система</a:t>
                    </a:r>
                  </a:p>
                  <a:p>
                    <a:r>
                      <a:rPr lang="ru-RU" sz="1300">
                        <a:solidFill>
                          <a:schemeClr val="bg1"/>
                        </a:solidFill>
                      </a:rPr>
                      <a:t> внедрена
26%</a:t>
                    </a:r>
                  </a:p>
                </c:rich>
              </c:tx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289508536203633"/>
                  <c:y val="-0.26751795176546345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0685914260717422"/>
                  <c:y val="-8.8655176844153291E-2"/>
                </c:manualLayout>
              </c:layout>
              <c:tx>
                <c:rich>
                  <a:bodyPr/>
                  <a:lstStyle/>
                  <a:p>
                    <a:fld id="{EE34F409-C731-4F03-B283-0DE82C5E04CE}" type="CATEGORYNAME">
                      <a:rPr lang="ru-RU" sz="130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r>
                      <a:rPr lang="ru-RU" sz="13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DE4AFDBF-C22A-409D-8CE1-156E0F13A4F1}" type="VALUE">
                      <a:rPr lang="ru-RU" sz="150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 sz="1300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CatName val="1"/>
            <c:separator>
</c:separator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Система внедрена</c:v>
                </c:pt>
                <c:pt idx="1">
                  <c:v>Система отсутствует</c:v>
                </c:pt>
                <c:pt idx="2">
                  <c:v>На стадии внедрения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0.26</c:v>
                </c:pt>
                <c:pt idx="1">
                  <c:v>0.2</c:v>
                </c:pt>
                <c:pt idx="2">
                  <c:v>0.54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самооценка</c:v>
                </c:pt>
                <c:pt idx="1">
                  <c:v>Внутренний аудит</c:v>
                </c:pt>
                <c:pt idx="2">
                  <c:v>Внешний аудит</c:v>
                </c:pt>
                <c:pt idx="3">
                  <c:v>Участие в конкурсах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0.6100000000000001</c:v>
                </c:pt>
                <c:pt idx="1">
                  <c:v>0.54</c:v>
                </c:pt>
                <c:pt idx="2">
                  <c:v>0.34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самооценка</c:v>
                </c:pt>
                <c:pt idx="1">
                  <c:v>Внутренний аудит</c:v>
                </c:pt>
                <c:pt idx="2">
                  <c:v>Внешний аудит</c:v>
                </c:pt>
                <c:pt idx="3">
                  <c:v>Участие в конкурсах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самооценка</c:v>
                </c:pt>
                <c:pt idx="1">
                  <c:v>Внутренний аудит</c:v>
                </c:pt>
                <c:pt idx="2">
                  <c:v>Внешний аудит</c:v>
                </c:pt>
                <c:pt idx="3">
                  <c:v>Участие в конкурсах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axId val="153366912"/>
        <c:axId val="153368448"/>
      </c:barChart>
      <c:catAx>
        <c:axId val="153366912"/>
        <c:scaling>
          <c:orientation val="minMax"/>
        </c:scaling>
        <c:axPos val="l"/>
        <c:numFmt formatCode="General" sourceLinked="1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368448"/>
        <c:crosses val="autoZero"/>
        <c:auto val="1"/>
        <c:lblAlgn val="ctr"/>
        <c:lblOffset val="100"/>
      </c:catAx>
      <c:valAx>
        <c:axId val="153368448"/>
        <c:scaling>
          <c:orientation val="minMax"/>
        </c:scaling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3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5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380739580303379E-2"/>
          <c:y val="1.6519404522243517E-2"/>
          <c:w val="0.95700764157688922"/>
          <c:h val="0.73404246605539614"/>
        </c:manualLayout>
      </c:layout>
      <c:bar3DChart>
        <c:barDir val="col"/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причины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0"/>
            <c:spPr>
              <a:solidFill>
                <a:srgbClr val="0070C0"/>
              </a:solidFill>
              <a:ln>
                <a:solidFill>
                  <a:srgbClr val="FF0000"/>
                </a:solidFill>
              </a:ln>
              <a:effectLst/>
              <a:sp3d>
                <a:contourClr>
                  <a:srgbClr val="FF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4.7714009000814021E-3"/>
                  <c:y val="9.48995933449452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266894864495736E-3"/>
                  <c:y val="0.1862837340470956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911460767513122E-5"/>
                  <c:y val="0.13004842183010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422233528013166E-2"/>
                  <c:y val="-4.54093989703105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недостаточная степень руководства</c:v>
                </c:pt>
                <c:pt idx="1">
                  <c:v>нехватка финансовых средств</c:v>
                </c:pt>
                <c:pt idx="2">
                  <c:v>слабая мотивация у коллектива</c:v>
                </c:pt>
                <c:pt idx="3">
                  <c:v>нет необходимости внедрения системы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0.17</c:v>
                </c:pt>
                <c:pt idx="1">
                  <c:v>0.64000000000000012</c:v>
                </c:pt>
                <c:pt idx="2">
                  <c:v>0.38000000000000006</c:v>
                </c:pt>
                <c:pt idx="3">
                  <c:v>6.0000000000000005E-2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недостаточная степень руководства</c:v>
                </c:pt>
                <c:pt idx="1">
                  <c:v>нехватка финансовых средств</c:v>
                </c:pt>
                <c:pt idx="2">
                  <c:v>слабая мотивация у коллектива</c:v>
                </c:pt>
                <c:pt idx="3">
                  <c:v>нет необходимости внедрения системы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недостаточная степень руководства</c:v>
                </c:pt>
                <c:pt idx="1">
                  <c:v>нехватка финансовых средств</c:v>
                </c:pt>
                <c:pt idx="2">
                  <c:v>слабая мотивация у коллектива</c:v>
                </c:pt>
                <c:pt idx="3">
                  <c:v>нет необходимости внедрения системы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/>
        <c:gapWidth val="167"/>
        <c:gapDepth val="173"/>
        <c:shape val="box"/>
        <c:axId val="153996288"/>
        <c:axId val="153817856"/>
        <c:axId val="153973184"/>
      </c:bar3DChart>
      <c:catAx>
        <c:axId val="153996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817856"/>
        <c:crosses val="autoZero"/>
        <c:auto val="1"/>
        <c:lblAlgn val="ctr"/>
        <c:lblOffset val="100"/>
      </c:catAx>
      <c:valAx>
        <c:axId val="153817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996288"/>
        <c:crosses val="autoZero"/>
        <c:crossBetween val="between"/>
      </c:valAx>
      <c:serAx>
        <c:axId val="153973184"/>
        <c:scaling>
          <c:orientation val="minMax"/>
        </c:scaling>
        <c:delete val="1"/>
        <c:axPos val="b"/>
        <c:majorTickMark val="none"/>
        <c:tickLblPos val="none"/>
        <c:crossAx val="153817856"/>
        <c:crosses val="autoZero"/>
      </c:ser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8239897879398401"/>
          <c:y val="0.14764728371512356"/>
          <c:w val="0.48856386860804901"/>
          <c:h val="0.8243945661281459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80008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4.1916444075861557E-2"/>
                  <c:y val="-3.6011488610615774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1941"/>
                        <a:gd name="adj2" fmla="val 18985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19680715067344"/>
                      <c:h val="9.73599821659212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335163644917072"/>
                  <c:y val="2.5224317577995037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1626"/>
                        <a:gd name="adj2" fmla="val 75081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-4.6486071378432903E-8"/>
                  <c:y val="7.2029252407278949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344"/>
                        <a:gd name="adj2" fmla="val -1570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304580458557197"/>
                      <c:h val="0.1859525881455774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3133533099477326E-2"/>
                  <c:y val="-1.6583747927031512E-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2447"/>
                        <a:gd name="adj2" fmla="val -5894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469005411908425"/>
                      <c:h val="0.1567416396051471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5.9037310650608969E-4"/>
                  <c:y val="6.6630631410788912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9855"/>
                        <a:gd name="adj2" fmla="val -1016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157554312001496"/>
                      <c:h val="0.1529166492363233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4.900096784000612E-2"/>
                  <c:y val="1.1658275958522903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4070"/>
                        <a:gd name="adj2" fmla="val 935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3355783006737694"/>
                      <c:h val="0.21329576664075597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Sheet1!$B$1:$G$1</c:f>
              <c:strCache>
                <c:ptCount val="6"/>
                <c:pt idx="0">
                  <c:v>изменить стиль управления</c:v>
                </c:pt>
                <c:pt idx="1">
                  <c:v>изменить организационную структуру библиотеки</c:v>
                </c:pt>
                <c:pt idx="2">
                  <c:v>провести реорганизацию технологических процессов библиотеки</c:v>
                </c:pt>
                <c:pt idx="3">
                  <c:v>модернизировать систему информационных технологий</c:v>
                </c:pt>
                <c:pt idx="4">
                  <c:v>повысить профессиональный уровнь персонала</c:v>
                </c:pt>
                <c:pt idx="5">
                  <c:v>повысить эффективность внутрикорпоративных коммуникаций между сотрудниками библиотеки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0.17</c:v>
                </c:pt>
                <c:pt idx="1">
                  <c:v>0.21000000000000002</c:v>
                </c:pt>
                <c:pt idx="2">
                  <c:v>0.4</c:v>
                </c:pt>
                <c:pt idx="3">
                  <c:v>0.51</c:v>
                </c:pt>
                <c:pt idx="4">
                  <c:v>0.65000000000000013</c:v>
                </c:pt>
                <c:pt idx="5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Sheet1!$B$1:$G$1</c:f>
              <c:strCache>
                <c:ptCount val="6"/>
                <c:pt idx="0">
                  <c:v>изменить стиль управления</c:v>
                </c:pt>
                <c:pt idx="1">
                  <c:v>изменить организационную структуру библиотеки</c:v>
                </c:pt>
                <c:pt idx="2">
                  <c:v>провести реорганизацию технологических процессов библиотеки</c:v>
                </c:pt>
                <c:pt idx="3">
                  <c:v>модернизировать систему информационных технологий</c:v>
                </c:pt>
                <c:pt idx="4">
                  <c:v>повысить профессиональный уровнь персонала</c:v>
                </c:pt>
                <c:pt idx="5">
                  <c:v>повысить эффективность внутрикорпоративных коммуникаций между сотрудниками библиотеки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Sheet1!$B$1:$G$1</c:f>
              <c:strCache>
                <c:ptCount val="6"/>
                <c:pt idx="0">
                  <c:v>изменить стиль управления</c:v>
                </c:pt>
                <c:pt idx="1">
                  <c:v>изменить организационную структуру библиотеки</c:v>
                </c:pt>
                <c:pt idx="2">
                  <c:v>провести реорганизацию технологических процессов библиотеки</c:v>
                </c:pt>
                <c:pt idx="3">
                  <c:v>модернизировать систему информационных технологий</c:v>
                </c:pt>
                <c:pt idx="4">
                  <c:v>повысить профессиональный уровнь персонала</c:v>
                </c:pt>
                <c:pt idx="5">
                  <c:v>повысить эффективность внутрикорпоративных коммуникаций между сотрудниками библиотеки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Sheet1!$B$1:$G$1</c:f>
              <c:strCache>
                <c:ptCount val="6"/>
                <c:pt idx="0">
                  <c:v>изменить стиль управления</c:v>
                </c:pt>
                <c:pt idx="1">
                  <c:v>изменить организационную структуру библиотеки</c:v>
                </c:pt>
                <c:pt idx="2">
                  <c:v>провести реорганизацию технологических процессов библиотеки</c:v>
                </c:pt>
                <c:pt idx="3">
                  <c:v>модернизировать систему информационных технологий</c:v>
                </c:pt>
                <c:pt idx="4">
                  <c:v>повысить профессиональный уровнь персонала</c:v>
                </c:pt>
                <c:pt idx="5">
                  <c:v>повысить эффективность внутрикорпоративных коммуникаций между сотрудниками библиотеки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Sheet1!$B$1:$G$1</c:f>
              <c:strCache>
                <c:ptCount val="6"/>
                <c:pt idx="0">
                  <c:v>изменить стиль управления</c:v>
                </c:pt>
                <c:pt idx="1">
                  <c:v>изменить организационную структуру библиотеки</c:v>
                </c:pt>
                <c:pt idx="2">
                  <c:v>провести реорганизацию технологических процессов библиотеки</c:v>
                </c:pt>
                <c:pt idx="3">
                  <c:v>модернизировать систему информационных технологий</c:v>
                </c:pt>
                <c:pt idx="4">
                  <c:v>повысить профессиональный уровнь персонала</c:v>
                </c:pt>
                <c:pt idx="5">
                  <c:v>повысить эффективность внутрикорпоративных коммуникаций между сотрудниками библиотеки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Sheet1!$B$1:$G$1</c:f>
              <c:strCache>
                <c:ptCount val="6"/>
                <c:pt idx="0">
                  <c:v>изменить стиль управления</c:v>
                </c:pt>
                <c:pt idx="1">
                  <c:v>изменить организационную структуру библиотеки</c:v>
                </c:pt>
                <c:pt idx="2">
                  <c:v>провести реорганизацию технологических процессов библиотеки</c:v>
                </c:pt>
                <c:pt idx="3">
                  <c:v>модернизировать систему информационных технологий</c:v>
                </c:pt>
                <c:pt idx="4">
                  <c:v>повысить профессиональный уровнь персонала</c:v>
                </c:pt>
                <c:pt idx="5">
                  <c:v>повысить эффективность внутрикорпоративных коммуникаций между сотрудниками библиотеки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09B8-3361-4A99-A61E-1B54990BFB96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E2464-2FEB-4918-8756-B8FDD1333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61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522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Второй блок вопросов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касался формированию в библиотеках системы управления качеством, как одного из наиболее эффективных инструментов обеспечения качества.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Надо признать, что уровень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системы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управления качеством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библиотеках не высок – только 26% библиотек-участниц создали систему управления качеством. Но с другой стороны библиотек, в которых система отсутствует, тоже немного – 20% от всех опрошенных. Больше половины (54%) респондентов работают над внедрением, что свидетельствует о заинтересованности библиотечных учреждений в работе над качеством.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57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800" dirty="0" smtClean="0">
                <a:ln w="9525">
                  <a:solidFill>
                    <a:schemeClr val="bg1"/>
                  </a:solidFill>
                  <a:prstDash val="solid"/>
                </a:ln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Включенность библиотек в процесс формирования системы управления качеством подтверждают ответы на 4 вопрос</a:t>
            </a:r>
            <a:r>
              <a:rPr lang="ru-RU" sz="1200" b="1" kern="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78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800" dirty="0" smtClean="0">
                <a:ln w="9525">
                  <a:solidFill>
                    <a:schemeClr val="bg1"/>
                  </a:solidFill>
                  <a:prstDash val="solid"/>
                </a:ln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Кроме заданных анкетой, были названы и другие элементы.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были высказаны комментарии: «Никакое не используется, поскольку для полноценного внедрения необходимо, чтобы такое же было внедрено у учредителя (Мэрии и ее подразделениях) для качественного взаимодействия. А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самозанятости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внедрять не имеет смысла». (Томская МИБС).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4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Как видно из ответов в большинстве случаев (92%) ответственность за деятельность по повышению качества (обеспечение качества) в библиотеке несет, как правило, администрация. В ряде случаев (22% от всех опрошенных) в библиотеке создано специализированное подразделение по управлению качеством. У 4% опрошенных ответственность за работу по качеству делегирована другим структурам. Например, были названы:</a:t>
            </a: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 smtClean="0"/>
              <a:t>Специальная комиссия из числа ведущих специалистов (Центральная библиотека МБУ «Централизованная библиотечная система </a:t>
            </a:r>
            <a:r>
              <a:rPr lang="ru-RU" sz="1200" dirty="0" err="1" smtClean="0"/>
              <a:t>Елабужского</a:t>
            </a:r>
            <a:r>
              <a:rPr lang="ru-RU" sz="1200" dirty="0" smtClean="0"/>
              <a:t> муниципального района», Татарстан; </a:t>
            </a: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МУК «Централизованная система детских библиотек г. Ярославля»)</a:t>
            </a:r>
            <a:r>
              <a:rPr lang="ru-RU" sz="1200" dirty="0" smtClean="0"/>
              <a:t>)</a:t>
            </a:r>
            <a:endParaRPr lang="ru-RU" sz="1200" dirty="0" smtClean="0">
              <a:effectLst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 smtClean="0"/>
              <a:t>Комиссия по оценке критериев и показателей качества и результативности профессиональной деятельности работников (МКУК «</a:t>
            </a:r>
            <a:r>
              <a:rPr lang="ru-RU" sz="1200" dirty="0" err="1" smtClean="0"/>
              <a:t>Усть-Кутская</a:t>
            </a:r>
            <a:r>
              <a:rPr lang="ru-RU" sz="1200" dirty="0" smtClean="0"/>
              <a:t> </a:t>
            </a:r>
            <a:r>
              <a:rPr lang="ru-RU" sz="1200" dirty="0" err="1" smtClean="0"/>
              <a:t>межпоселенческая</a:t>
            </a:r>
            <a:r>
              <a:rPr lang="ru-RU" sz="1200" dirty="0" smtClean="0"/>
              <a:t> библиотека» Иркутская обл.)</a:t>
            </a:r>
            <a:endParaRPr lang="ru-RU" sz="1200" dirty="0" smtClean="0">
              <a:effectLst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специалисты в отделах, ответственные за отслеживания описания процессов (Томская МИБС)</a:t>
            </a: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менеджер по качеству – работает в б-ке 3 месяца (ГБУК НСО «Областная детская библиотека»)</a:t>
            </a:r>
            <a:endParaRPr lang="ru-RU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Представитель руководства по качеству (функции которого выполняет начальник отдела «Центр профессионального развития», менеджер по качеству, Совет по качеству.) (Государственное автономное учреждение культуры Новосибирской области «Новосибирская государственная областная научная библиотека»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679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Третий блок анкеты</a:t>
            </a: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выявлял причины, препятствующие распространению системного подхода в деятельности библиотек по обеспечению качества, и рассмотреть предложения по улучшению этой работы.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главных факторов, отрицательно влияющих на внедрение системы управления качеством, была названа нехватка финансовых средств - 64% от общего количества ответов. На втором месте – слабая мотивация коллектива, которая составила 38% от всех ответов. 17% опрошенных видят причину в недостаточной степени руководства. И лишь 6% считают, что нет необходимости внедрения системы в библиотеке. 	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Комментарии: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недостаточная степень вышестоящего руководства;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управления качеством не инициирована на муниципальном уровне, внедряется только на региональном уровне (Центральная городская детская библиотека им. А. П. Гайдара, г. Новосибирск).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87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Вопрос 7. Что требуется изменить в библиотеке в целях обеспечения эффективного внедрения системы управления качеством?</a:t>
            </a:r>
            <a:endParaRPr lang="ru-RU" sz="1200" kern="800" dirty="0" smtClean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мнению респондентов для того, чтобы работа по внедрению системы управления качеством велась более активно и продуктивно, необходимо, прежде всего, повысить профессиональный уровень персонала, что отметила 81 библиотека-участница, что составляет 65% от общего числа респондентов. Половина опрошенных (63 или 51% от общего количества) предлагают модернизировать систему информационных технологий. Достаточно высокий процент опрошенных предлагают провести реорганизацию технологических процессов библиотеки (50 респондентов или 40%) и повысить эффективность внутрикорпоративных коммуникаций между сотрудниками библиотеки (49 респондентов, что тоже составляет 40%).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 комментариев: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 систему подготовки кадров в области библиотечного дела (получение высшего и средне специального библиотечного образования); повысить уровень престижности библиотечной профессии (МБУК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Эжвинская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ЦБС» Республика Коми);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дополнительные штатные единицы для внедрения СМК («Централизованная библиотечная система города Кургана»);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считаем внедрение СМК в культуру искусственным. Есть границы внедряемости, о которых никто вверху не хочет подумать (на производстве СМК всегда было, пусть бы и дальше там оставалась). Как всегда, занимают людей очень большой и ненужной бумажной работой. Качество работы от этого только страдает, потому что настоящей живой работой заниматься некогда. (ГБУК НСО «Областная детская библиотека»).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88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Дополнения: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квалифицированные кадры;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желание управления заниматься этим вопросом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Муниуипальное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бюджетное районное учреждение культуры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Красновишерская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межпоселенческая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централизованная библиотечная система» Пермский край);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знания и желание внедрения СМК у учредителя по этому вопросу (Томская МИБС);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нужны какие-то типовые документы, чтобы каждый на своем месте не изобретал колесо, пока все НПК и семинары по этой теме обсуждают вопросы только вокруг да около, никакой конкретики, пустая трата времени (ГБУК НСО «Областная детская библиотека»).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645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340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68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93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Анкета была размещена на сайте РБА, ЦГПБ им. В.В. Маяковского, ЦУНБ им. Н.А. Некрасова, а также распространялась по электронной почте среди центральных библиотек РФ.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51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В анкетировании приняли участие </a:t>
            </a:r>
            <a:endParaRPr lang="ru-RU" sz="1200" b="1" kern="800" dirty="0" smtClean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8 федеральных округов</a:t>
            </a: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2 города </a:t>
            </a: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федерального подчинения Санкт-Петербург и Москва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800" dirty="0" smtClean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Дальневосточный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Сибирский 27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Уральский 16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Приволжский 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Южный 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Северо-Кавказский 7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Центральный  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Северо-Западный 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Таким образом, в составе участников исследования по географическому принципу представлены все федеральные округа РФ, более половины </a:t>
            </a:r>
            <a:r>
              <a:rPr lang="ru-RU" sz="12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(64%) регионов страны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32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в составе участников исследования по видам и типам библиотек 73% от общего числа участников публичные библиотеки и 27% центральные библиотеки регионов, в том числе детские, юношеские и детско-юношеские. Это позволяет считать данное исследование репрезентативным, а полученные сведения дают возможность составить представление о состоянии дел по формированию системы управления качеством в российских библиотеках.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884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Надежная правовая база является важнейшим условием для решения вопросов повышения качества.</a:t>
            </a:r>
            <a:r>
              <a:rPr lang="ru-RU" sz="12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Поэтому</a:t>
            </a:r>
            <a:r>
              <a:rPr lang="ru-RU" sz="12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первый блок вопросов</a:t>
            </a: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позволил проанализировать нормативно-правовую базу, регулирующую деятельность в области качества, как на региональном уровне, так и внутри библиотек.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32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Как показывают данные, наиболее разработанными являются документы по гос. заданию, </a:t>
            </a:r>
            <a:r>
              <a:rPr lang="ru-RU" sz="12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71%</a:t>
            </a: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респондентов отметили их в числе действующих в регионе.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Наименее разработанные - Регламент отметили </a:t>
            </a:r>
            <a:r>
              <a:rPr lang="ru-RU" sz="12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39% </a:t>
            </a: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и Стандарты качества отметили </a:t>
            </a:r>
            <a:r>
              <a:rPr lang="ru-RU" sz="12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33%</a:t>
            </a: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опрошенных.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57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238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spcBef>
                <a:spcPts val="1200"/>
              </a:spcBef>
              <a:spcAft>
                <a:spcPts val="0"/>
              </a:spcAft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Региональная нормативно-правовая база является основой для разработки локальных документов. Так как в современных условиях решение многих вопросов переводится на </a:t>
            </a:r>
            <a:r>
              <a:rPr lang="ru-RU" sz="1200" kern="800" dirty="0" err="1" smtClean="0">
                <a:ea typeface="SimSun" panose="02010600030101010101" pitchFamily="2" charset="-122"/>
                <a:cs typeface="Mangal" panose="02040503050203030202" pitchFamily="18" charset="0"/>
              </a:rPr>
              <a:t>внутрибиблиотечный</a:t>
            </a: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уровень, то происходит переосмысление значения внутренних нормативных актов, возрастает их роль и значение в деятельности библиотек. Наличие в библиотеке пакета юридически и профессионально грамотно составленных локальных нормативных документов, соответствующих положениям официальных документов, с одной стороны свидетельствует о правовой культуре руководства и коллектива, а с другой стороны конкретизируют нормы трудового права   и правила трудовых отношений в конкретной библиотеки.</a:t>
            </a:r>
          </a:p>
          <a:p>
            <a:pPr algn="just">
              <a:spcAft>
                <a:spcPts val="0"/>
              </a:spcAft>
            </a:pPr>
            <a:r>
              <a:rPr lang="ru-RU" sz="1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Поэтому второй вопрос касался документов библиотек.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Ответы библиотек-участниц о собственных документах по управлению качеством показывают меньшую активность самих учреждений в работе над такими документами. Только в 61% библиотек-участниц действуют нормативные документы по качеству, что меньше на 29% от регионального уровня.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Возможно, это объясняется тем, что составление подобных документов – очень сложный процесс, который требует определенных знаний не только законов и нормативных документов, но и основ экономики, документоведения, менеджмента качества.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можно сделать вывод, что в целом по стране вопросы качества обеспечены нормативно-правовой базой, содержащей различного вида документы.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2464-2FEB-4918-8756-B8FDD1333A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09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23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26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38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08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91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68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24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71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97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85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47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579C-DA29-479D-8D40-3F27ED13805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AFDA-F7B7-4769-91ED-A4A6B049F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2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0600" y="1020588"/>
            <a:ext cx="11050072" cy="5370701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4500" b="1" kern="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4500" b="1" kern="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4500" b="1" kern="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библиотеках 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4500" b="1" kern="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Российской </a:t>
            </a:r>
            <a:r>
              <a:rPr lang="ru-RU" sz="4500" b="1" kern="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Федерации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000" b="1" kern="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-------------------------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000" b="1" kern="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3000" b="1" kern="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en-US" sz="3000" b="1" kern="8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000" b="1" kern="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2013-2014</a:t>
            </a:r>
            <a:endParaRPr lang="ru-RU" sz="3000" b="1" kern="8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ru-RU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8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38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200" y="142761"/>
            <a:ext cx="11113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Вопрос 3. Охарактеризуйте положение дел по внедрению системы управления качеством в Вашей библиотеке?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880340"/>
              </p:ext>
            </p:extLst>
          </p:nvPr>
        </p:nvGraphicFramePr>
        <p:xfrm>
          <a:off x="828200" y="1169181"/>
          <a:ext cx="10030265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1710"/>
                <a:gridCol w="1506567"/>
                <a:gridCol w="1856935"/>
                <a:gridCol w="2110154"/>
                <a:gridCol w="2264899"/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округ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респондентов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Состояние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внедрена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отсутствует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стадии внедрения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Дальневосточный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Приволжский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Северо-Западный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Северо-Кавказский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215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Сибирский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Уральский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Центральный 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Южный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 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 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sz="1600" b="1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7632481"/>
              </p:ext>
            </p:extLst>
          </p:nvPr>
        </p:nvGraphicFramePr>
        <p:xfrm>
          <a:off x="7932346" y="3967090"/>
          <a:ext cx="4548592" cy="289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801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6603" y="-26425"/>
            <a:ext cx="11000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spcAft>
                <a:spcPts val="0"/>
              </a:spcAft>
            </a:pPr>
            <a:r>
              <a:rPr lang="ru-RU" sz="2700" b="1" kern="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Какие </a:t>
            </a:r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элементы системы управления качеством используются в Вашей библиотеке?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3102111"/>
              </p:ext>
            </p:extLst>
          </p:nvPr>
        </p:nvGraphicFramePr>
        <p:xfrm>
          <a:off x="886261" y="1052023"/>
          <a:ext cx="11235398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7318"/>
                <a:gridCol w="1325301"/>
                <a:gridCol w="1678952"/>
                <a:gridCol w="1788053"/>
                <a:gridCol w="4315774"/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округ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Элементы системы управления качеством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самооценка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внутренний аудит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внешний аудит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конкурсах (премия Правительства Российской Федерации в области качества, 100 лучших товаров и услуг и др.)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Дальневосточный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Приволжский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Северо-Западный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Северо-Кавказский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215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Сибирский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Уральский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Центральный 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Южный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 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 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 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9072226"/>
              </p:ext>
            </p:extLst>
          </p:nvPr>
        </p:nvGraphicFramePr>
        <p:xfrm>
          <a:off x="1153551" y="4459458"/>
          <a:ext cx="9889587" cy="215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25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 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0744" y="305068"/>
            <a:ext cx="110572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 Ежегодное анкетирование </a:t>
            </a: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населения Воронежской области о качестве государственных услуг, предоставляемых подведомственными учреждениями </a:t>
            </a: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культуры – проводит </a:t>
            </a: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Департамент культуры и архивного дела Воронежской области</a:t>
            </a: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. </a:t>
            </a: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(Воронежская ОУНБ).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  Премии </a:t>
            </a: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Правительства Ярославской области «За лучшую работу в области обеспечения качества» (муниципальное учреждение культуры «Централизованная библиотечная система города Ярославля»).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  Социологические </a:t>
            </a: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исследования </a:t>
            </a: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(Централизованная </a:t>
            </a: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библиотечная система города </a:t>
            </a: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Рязани).</a:t>
            </a:r>
            <a:endParaRPr lang="ru-RU" kern="80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Районный </a:t>
            </a: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конкурс «Признание» (Муниципальное казённое учреждение «Соликамская районная централизованная библиотечная система»).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Конкурс </a:t>
            </a: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на присвоение Почетного вымпела главы администрации города Нижнего Новгорода в номинации «За большой вклад в культурно-просветительскую и творческую работу в городе Нижнем Новгороде»; областной конкурс на премию Губернатора Нижегородской области в области библиотечного дела (муниципальное казенное учреждение культуры «Центральная городская библиотека им. В.И. Ленина», Нижний Новгород).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Аттестация </a:t>
            </a: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персонала (Алтайская краевая универсальная научная библиотека им. </a:t>
            </a:r>
            <a:r>
              <a:rPr lang="ru-RU" kern="800" dirty="0" err="1">
                <a:ea typeface="SimSun" panose="02010600030101010101" pitchFamily="2" charset="-122"/>
                <a:cs typeface="Mangal" panose="02040503050203030202" pitchFamily="18" charset="0"/>
              </a:rPr>
              <a:t>В.Я.Шишкова</a:t>
            </a: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kern="800" dirty="0">
                <a:ea typeface="SimSun" panose="02010600030101010101" pitchFamily="2" charset="-122"/>
                <a:cs typeface="Mangal" panose="02040503050203030202" pitchFamily="18" charset="0"/>
              </a:rPr>
              <a:t> «Премия Правительства Новосибирской области за качество»; Конкурс министерства культуры Новосибирской области ««Модель управления качеством в учреждении сферы культуры» (Государственное автономное учреждение культуры Новосибирской области «Новосибирская государственная областная научная библиотека»).</a:t>
            </a:r>
          </a:p>
        </p:txBody>
      </p:sp>
    </p:spTree>
    <p:extLst>
      <p:ext uri="{BB962C8B-B14F-4D97-AF65-F5344CB8AC3E}">
        <p14:creationId xmlns:p14="http://schemas.microsoft.com/office/powerpoint/2010/main" xmlns="" val="4846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8330" y="142761"/>
            <a:ext cx="1094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/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Вопрос 5. Кто в Вашей библиотеке несет ключевую ответственность за систему управления качеством?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8112941"/>
              </p:ext>
            </p:extLst>
          </p:nvPr>
        </p:nvGraphicFramePr>
        <p:xfrm>
          <a:off x="1055077" y="1264527"/>
          <a:ext cx="10635175" cy="5262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154"/>
                <a:gridCol w="1885071"/>
                <a:gridCol w="5331655"/>
                <a:gridCol w="1308295"/>
              </a:tblGrid>
              <a:tr h="404837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округ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Ответственные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809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специализированное подразделение по управлению качеством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другое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4048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Дальневосточный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4048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Приволжский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4048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Северо-Западный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8096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Северо-Кавказский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404837">
                <a:tc>
                  <a:txBody>
                    <a:bodyPr/>
                    <a:lstStyle/>
                    <a:p>
                      <a:pPr marL="0" indent="215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Сибирский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4048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Уральский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4048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Центральный  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4048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Южный </a:t>
                      </a: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4048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   </a:t>
                      </a:r>
                      <a:r>
                        <a:rPr lang="ru-RU" sz="2000" b="1" kern="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(92%)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  </a:t>
                      </a:r>
                      <a:r>
                        <a:rPr lang="ru-RU" sz="2000" b="1" kern="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(22%)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  </a:t>
                      </a:r>
                      <a:r>
                        <a:rPr lang="ru-RU" sz="2000" b="1" kern="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(4%)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95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718" y="70375"/>
            <a:ext cx="11245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>
              <a:spcAft>
                <a:spcPts val="0"/>
              </a:spcAft>
            </a:pPr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Вопрос 6. Какие факторы препятствуют внедрению системы управления качеством?</a:t>
            </a:r>
          </a:p>
        </p:txBody>
      </p:sp>
      <p:graphicFrame>
        <p:nvGraphicFramePr>
          <p:cNvPr id="9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5415353"/>
              </p:ext>
            </p:extLst>
          </p:nvPr>
        </p:nvGraphicFramePr>
        <p:xfrm>
          <a:off x="984738" y="532040"/>
          <a:ext cx="11015004" cy="620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684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907400"/>
              </p:ext>
            </p:extLst>
          </p:nvPr>
        </p:nvGraphicFramePr>
        <p:xfrm>
          <a:off x="868244" y="203200"/>
          <a:ext cx="10755910" cy="637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912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5308" y="0"/>
            <a:ext cx="11122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>
              <a:spcAft>
                <a:spcPts val="0"/>
              </a:spcAft>
            </a:pPr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Вопрос 8. Какого рода поддержка требуется (требовалась) Вашей библиотеке для внедрения системы управления качеством?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1959139"/>
              </p:ext>
            </p:extLst>
          </p:nvPr>
        </p:nvGraphicFramePr>
        <p:xfrm>
          <a:off x="915308" y="1302707"/>
          <a:ext cx="11122203" cy="5215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5618"/>
                <a:gridCol w="1809162"/>
                <a:gridCol w="1809162"/>
                <a:gridCol w="1653271"/>
                <a:gridCol w="1797495"/>
                <a:gridCol w="1797495"/>
              </a:tblGrid>
              <a:tr h="282166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округ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 поддержки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2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методическая помощь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15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финансовая поддержка </a:t>
                      </a:r>
                      <a:r>
                        <a:rPr lang="ru-RU" sz="15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государственных </a:t>
                      </a:r>
                      <a:r>
                        <a:rPr lang="ru-RU" sz="15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органов власти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материально-техническое оснащение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</a:t>
                      </a:r>
                      <a:r>
                        <a:rPr lang="ru-RU" sz="1500" b="0" kern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информационных </a:t>
                      </a:r>
                      <a:r>
                        <a:rPr lang="ru-RU" sz="15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технологий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15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персонала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Дальневосточный 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Приволжский 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Северо-Западный 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Северо-Кавказский 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215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Сибирский 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Уральский 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Центральный  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Южный 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   </a:t>
                      </a:r>
                      <a:r>
                        <a:rPr lang="ru-RU" sz="1700" b="1" kern="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(60%)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  </a:t>
                      </a:r>
                      <a:r>
                        <a:rPr lang="ru-RU" sz="1700" b="1" kern="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(55%)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    </a:t>
                      </a:r>
                      <a:r>
                        <a:rPr lang="ru-RU" sz="1700" b="1" kern="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(59%)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  </a:t>
                      </a:r>
                      <a:r>
                        <a:rPr lang="ru-RU" sz="1700" b="1" kern="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(33%)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   </a:t>
                      </a:r>
                      <a:r>
                        <a:rPr lang="ru-RU" sz="1700" b="1" kern="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(69%)</a:t>
                      </a: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57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18" y="19068"/>
            <a:ext cx="11257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kern="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Выводы и предложения по </a:t>
            </a:r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результатам анкетирования «Система управления качеством в </a:t>
            </a:r>
            <a:r>
              <a:rPr lang="ru-RU" sz="2700" b="1" kern="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библиотеках </a:t>
            </a:r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РФ</a:t>
            </a:r>
            <a:r>
              <a:rPr lang="ru-RU" sz="2700" b="1" kern="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»:</a:t>
            </a:r>
            <a:endParaRPr lang="ru-RU" sz="2700" b="1" kern="8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137" y="1310253"/>
            <a:ext cx="11183655" cy="481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1700" kern="800" dirty="0">
                <a:ea typeface="SimSun" panose="02010600030101010101" pitchFamily="2" charset="-122"/>
                <a:cs typeface="Mangal" panose="02040503050203030202" pitchFamily="18" charset="0"/>
              </a:rPr>
              <a:t>Ходатайствовать перед </a:t>
            </a:r>
            <a:r>
              <a:rPr lang="ru-RU" sz="17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Советом РБА </a:t>
            </a:r>
            <a:r>
              <a:rPr lang="ru-RU" sz="1700" kern="800" dirty="0">
                <a:ea typeface="SimSun" panose="02010600030101010101" pitchFamily="2" charset="-122"/>
                <a:cs typeface="Mangal" panose="02040503050203030202" pitchFamily="18" charset="0"/>
              </a:rPr>
              <a:t>об издании «Руководства по обеспечению качества информационно-библиотечного обслуживания» и распространении его среди библиотек РФ </a:t>
            </a:r>
            <a:r>
              <a:rPr lang="ru-RU" sz="17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в качестве  </a:t>
            </a:r>
            <a:r>
              <a:rPr lang="ru-RU" sz="1700" kern="800" dirty="0">
                <a:ea typeface="SimSun" panose="02010600030101010101" pitchFamily="2" charset="-122"/>
                <a:cs typeface="Mangal" panose="02040503050203030202" pitchFamily="18" charset="0"/>
              </a:rPr>
              <a:t>методического </a:t>
            </a:r>
            <a:r>
              <a:rPr lang="ru-RU" sz="17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пособия </a:t>
            </a:r>
            <a:r>
              <a:rPr lang="ru-RU" sz="1700" dirty="0" smtClean="0"/>
              <a:t>Российской </a:t>
            </a:r>
            <a:r>
              <a:rPr lang="ru-RU" sz="1700" dirty="0"/>
              <a:t>библиотечной ассоциации</a:t>
            </a:r>
            <a:endParaRPr lang="ru-RU" sz="1700" kern="80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1700" kern="800" dirty="0"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r>
              <a:rPr lang="ru-RU" sz="1700" kern="800" dirty="0" err="1" smtClean="0">
                <a:ea typeface="SimSun" panose="02010600030101010101" pitchFamily="2" charset="-122"/>
                <a:cs typeface="Mangal" panose="02040503050203030202" pitchFamily="18" charset="0"/>
              </a:rPr>
              <a:t>Межсекционной</a:t>
            </a:r>
            <a:r>
              <a:rPr lang="ru-RU" sz="17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рабочей группе по качеству подготовить к изданию сборник (серию сборников) материалов в помощь библиотекам по вопросам качества. В сборник войдут конкретные документы библиотек </a:t>
            </a:r>
            <a:r>
              <a:rPr lang="ru-RU" sz="1700" kern="800" dirty="0">
                <a:ea typeface="SimSun" panose="02010600030101010101" pitchFamily="2" charset="-122"/>
                <a:cs typeface="Mangal" panose="02040503050203030202" pitchFamily="18" charset="0"/>
              </a:rPr>
              <a:t>внедривших элементы системы менеджмента качества (внутренний аудит, внешний аудит, самооценку и т.д</a:t>
            </a:r>
            <a:r>
              <a:rPr lang="ru-RU" sz="17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.)</a:t>
            </a:r>
          </a:p>
          <a:p>
            <a:pPr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1700" kern="800" dirty="0" err="1" smtClean="0">
                <a:ea typeface="SimSun" panose="02010600030101010101" pitchFamily="2" charset="-122"/>
                <a:cs typeface="Mangal" panose="02040503050203030202" pitchFamily="18" charset="0"/>
              </a:rPr>
              <a:t>Межсекционной</a:t>
            </a:r>
            <a:r>
              <a:rPr lang="ru-RU" sz="17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700" kern="800" dirty="0">
                <a:ea typeface="SimSun" panose="02010600030101010101" pitchFamily="2" charset="-122"/>
                <a:cs typeface="Mangal" panose="02040503050203030202" pitchFamily="18" charset="0"/>
              </a:rPr>
              <a:t>рабочей </a:t>
            </a:r>
            <a:r>
              <a:rPr lang="ru-RU" sz="17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группе </a:t>
            </a:r>
            <a:r>
              <a:rPr lang="ru-RU" sz="1700" kern="800" dirty="0">
                <a:ea typeface="SimSun" panose="02010600030101010101" pitchFamily="2" charset="-122"/>
                <a:cs typeface="Mangal" panose="02040503050203030202" pitchFamily="18" charset="0"/>
              </a:rPr>
              <a:t>по качеству </a:t>
            </a:r>
            <a:r>
              <a:rPr lang="ru-RU" sz="17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активизировать разъяснительную работу по вопросам качества библиотечных услуг на сайте РБА.</a:t>
            </a:r>
          </a:p>
          <a:p>
            <a:pPr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17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Рекомендовать </a:t>
            </a:r>
            <a:r>
              <a:rPr lang="ru-RU" sz="1700" kern="800" dirty="0">
                <a:ea typeface="SimSun" panose="02010600030101010101" pitchFamily="2" charset="-122"/>
                <a:cs typeface="Mangal" panose="02040503050203030202" pitchFamily="18" charset="0"/>
              </a:rPr>
              <a:t>библиотекам активно участвовать в конкурсах по качеству. На сайте РБА вести ежегодно обновляемый список всероссийских конкурсов и премий по качеству со ссылками на их сайты.</a:t>
            </a:r>
          </a:p>
          <a:p>
            <a:pPr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1700" kern="800" dirty="0"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r>
              <a:rPr lang="ru-RU" sz="17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Рекомендовать </a:t>
            </a:r>
            <a:r>
              <a:rPr lang="ru-RU" sz="1700" kern="800" dirty="0">
                <a:ea typeface="SimSun" panose="02010600030101010101" pitchFamily="2" charset="-122"/>
                <a:cs typeface="Mangal" panose="02040503050203030202" pitchFamily="18" charset="0"/>
              </a:rPr>
              <a:t>библиотекам РФ усилить работу с персоналом, внедрять программы развития персонала, изучая опыт библиотек России и зарубежья. Рекомендовать изучить опыт Центральной городской публичной библиотеки им. В. В. Маяковского (Санкт-Петербург) по созданию и обеспечению функционирования «Программы повышения квалификации библиотечных специалистов общедоступных библиотек Санкт-Петербурга» </a:t>
            </a:r>
          </a:p>
        </p:txBody>
      </p:sp>
    </p:spTree>
    <p:extLst>
      <p:ext uri="{BB962C8B-B14F-4D97-AF65-F5344CB8AC3E}">
        <p14:creationId xmlns:p14="http://schemas.microsoft.com/office/powerpoint/2010/main" xmlns="" val="5915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196752"/>
            <a:ext cx="10571168" cy="3785652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000" i="1" kern="8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Благодарю за внимание!</a:t>
            </a:r>
          </a:p>
          <a:p>
            <a:pPr algn="ctr">
              <a:defRPr/>
            </a:pPr>
            <a:endParaRPr lang="en-US" sz="2500" kern="8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endParaRPr lang="ru-RU" sz="2500" kern="8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r>
              <a:rPr lang="ru-RU" sz="2500" kern="8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Ахти Елена Геннадьевна,</a:t>
            </a:r>
          </a:p>
          <a:p>
            <a:pPr algn="ctr">
              <a:defRPr/>
            </a:pPr>
            <a:endParaRPr lang="en-US" sz="2500" kern="8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r>
              <a:rPr lang="ru-RU" sz="2200" kern="8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Начальник Управления научно-организационной работы и сетевого взаимодействия </a:t>
            </a:r>
            <a:endParaRPr lang="en-US" sz="2200" kern="8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r>
              <a:rPr lang="ru-RU" sz="2200" kern="8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ЦГПБ им. В.В. Маяковского (Санкт-Петербург)</a:t>
            </a:r>
          </a:p>
          <a:p>
            <a:pPr algn="ctr">
              <a:defRPr/>
            </a:pPr>
            <a:endParaRPr lang="ru-RU" sz="2200" kern="8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r>
              <a:rPr lang="ru-RU" sz="2200" kern="8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(812) 314 08 66</a:t>
            </a:r>
          </a:p>
          <a:p>
            <a:pPr algn="ctr">
              <a:defRPr/>
            </a:pPr>
            <a:r>
              <a:rPr lang="en-US" sz="2200" kern="8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nmo@pl.spb.ru</a:t>
            </a:r>
            <a:endParaRPr lang="ru-RU" sz="2200" kern="8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7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2731" y="458666"/>
            <a:ext cx="1121608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1200"/>
              </a:spcAft>
            </a:pP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Исследование «Система управления качеством в </a:t>
            </a:r>
            <a:r>
              <a:rPr lang="ru-RU" sz="24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библиотеках </a:t>
            </a: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РФ» проведено </a:t>
            </a:r>
            <a:r>
              <a:rPr lang="ru-RU" sz="2400" kern="800" dirty="0" smtClean="0">
                <a:ea typeface="Calibri" panose="020F0502020204030204" pitchFamily="34" charset="0"/>
                <a:cs typeface="Mangal" panose="02040503050203030202" pitchFamily="18" charset="0"/>
              </a:rPr>
              <a:t>Центральной </a:t>
            </a:r>
            <a:r>
              <a:rPr lang="ru-RU" sz="2400" kern="800" dirty="0">
                <a:ea typeface="Calibri" panose="020F0502020204030204" pitchFamily="34" charset="0"/>
                <a:cs typeface="Mangal" panose="02040503050203030202" pitchFamily="18" charset="0"/>
              </a:rPr>
              <a:t>городской публичной </a:t>
            </a:r>
            <a:r>
              <a:rPr lang="ru-RU" sz="2400" kern="800" dirty="0" smtClean="0">
                <a:ea typeface="Calibri" panose="020F0502020204030204" pitchFamily="34" charset="0"/>
                <a:cs typeface="Mangal" panose="02040503050203030202" pitchFamily="18" charset="0"/>
              </a:rPr>
              <a:t>библиотекой </a:t>
            </a:r>
            <a:r>
              <a:rPr lang="ru-RU" sz="2400" kern="800" dirty="0">
                <a:ea typeface="Calibri" panose="020F0502020204030204" pitchFamily="34" charset="0"/>
                <a:cs typeface="Mangal" panose="02040503050203030202" pitchFamily="18" charset="0"/>
              </a:rPr>
              <a:t>им. В.В. Маяковского, </a:t>
            </a:r>
            <a:r>
              <a:rPr lang="ru-RU" sz="2400" kern="800" dirty="0" smtClean="0">
                <a:ea typeface="Calibri" panose="020F0502020204030204" pitchFamily="34" charset="0"/>
                <a:cs typeface="Mangal" panose="02040503050203030202" pitchFamily="18" charset="0"/>
              </a:rPr>
              <a:t/>
            </a:r>
            <a:br>
              <a:rPr lang="ru-RU" sz="2400" kern="800" dirty="0" smtClean="0"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ru-RU" sz="24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при </a:t>
            </a: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организационной </a:t>
            </a:r>
            <a:r>
              <a:rPr lang="ru-RU" sz="24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поддержке:</a:t>
            </a:r>
          </a:p>
          <a:p>
            <a:pPr marL="360000" indent="360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Российской </a:t>
            </a:r>
            <a:r>
              <a:rPr lang="ru-RU" sz="2400" b="1" kern="800" dirty="0">
                <a:ea typeface="SimSun" panose="02010600030101010101" pitchFamily="2" charset="-122"/>
                <a:cs typeface="Mangal" panose="02040503050203030202" pitchFamily="18" charset="0"/>
              </a:rPr>
              <a:t>библиотечной ассоциации 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(</a:t>
            </a:r>
            <a:r>
              <a:rPr lang="ru-RU" sz="2400" b="1" kern="800" dirty="0">
                <a:ea typeface="Calibri" panose="020F0502020204030204" pitchFamily="34" charset="0"/>
                <a:cs typeface="Mangal" panose="02040503050203030202" pitchFamily="18" charset="0"/>
              </a:rPr>
              <a:t>секция публичных </a:t>
            </a:r>
            <a:r>
              <a:rPr lang="ru-RU" sz="2400" b="1" kern="800" dirty="0" smtClean="0">
                <a:ea typeface="Calibri" panose="020F0502020204030204" pitchFamily="34" charset="0"/>
                <a:cs typeface="Mangal" panose="02040503050203030202" pitchFamily="18" charset="0"/>
              </a:rPr>
              <a:t>библиотек, </a:t>
            </a:r>
            <a:br>
              <a:rPr lang="ru-RU" sz="2400" b="1" kern="800" dirty="0" smtClean="0"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ru-RU" sz="2400" b="1" kern="800" dirty="0" smtClean="0">
                <a:ea typeface="Calibri" panose="020F0502020204030204" pitchFamily="34" charset="0"/>
                <a:cs typeface="Mangal" panose="02040503050203030202" pitchFamily="18" charset="0"/>
              </a:rPr>
              <a:t>     секция по библиотечному менеджменту и маркетингу)</a:t>
            </a:r>
            <a:endParaRPr lang="ru-RU" sz="2400" b="1" kern="800" dirty="0" smtClean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60000" indent="360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kern="800" dirty="0" smtClean="0">
                <a:ea typeface="Calibri" panose="020F0502020204030204" pitchFamily="34" charset="0"/>
                <a:cs typeface="Mangal" panose="02040503050203030202" pitchFamily="18" charset="0"/>
              </a:rPr>
              <a:t>Центральной </a:t>
            </a:r>
            <a:r>
              <a:rPr lang="ru-RU" sz="2400" b="1" kern="800" dirty="0">
                <a:ea typeface="Calibri" panose="020F0502020204030204" pitchFamily="34" charset="0"/>
                <a:cs typeface="Mangal" panose="02040503050203030202" pitchFamily="18" charset="0"/>
              </a:rPr>
              <a:t>универсальной научной библиотеки им. Н.А. </a:t>
            </a:r>
            <a:r>
              <a:rPr lang="ru-RU" sz="2400" b="1" kern="800" dirty="0" smtClean="0">
                <a:ea typeface="Calibri" panose="020F0502020204030204" pitchFamily="34" charset="0"/>
                <a:cs typeface="Mangal" panose="02040503050203030202" pitchFamily="18" charset="0"/>
              </a:rPr>
              <a:t>Некрасова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</a:p>
          <a:p>
            <a:pPr indent="252095" algn="just">
              <a:lnSpc>
                <a:spcPct val="150000"/>
              </a:lnSpc>
              <a:spcAft>
                <a:spcPts val="0"/>
              </a:spcAft>
            </a:pPr>
            <a:endParaRPr lang="ru-RU" sz="2400" kern="800" dirty="0" smtClean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720000" algn="ctr">
              <a:spcBef>
                <a:spcPts val="300"/>
              </a:spcBef>
              <a:spcAft>
                <a:spcPts val="300"/>
              </a:spcAft>
            </a:pP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Руководитель </a:t>
            </a:r>
            <a:r>
              <a:rPr lang="ru-RU" sz="2400" b="1" kern="800" dirty="0">
                <a:ea typeface="SimSun" panose="02010600030101010101" pitchFamily="2" charset="-122"/>
                <a:cs typeface="Mangal" panose="02040503050203030202" pitchFamily="18" charset="0"/>
              </a:rPr>
              <a:t>исследования </a:t>
            </a:r>
            <a:endParaRPr lang="ru-RU" sz="2400" b="1" kern="800" dirty="0" smtClean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720000" algn="ctr">
              <a:spcBef>
                <a:spcPts val="300"/>
              </a:spcBef>
              <a:spcAft>
                <a:spcPts val="300"/>
              </a:spcAft>
            </a:pP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Е.Г</a:t>
            </a:r>
            <a:r>
              <a:rPr lang="ru-RU" sz="2400" b="1" kern="800" dirty="0">
                <a:ea typeface="SimSun" panose="02010600030101010101" pitchFamily="2" charset="-122"/>
                <a:cs typeface="Mangal" panose="02040503050203030202" pitchFamily="18" charset="0"/>
              </a:rPr>
              <a:t>. 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Ахти 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(ЦГПБ им. В.В. Маяковского, Санкт-Петербург)</a:t>
            </a:r>
            <a:endParaRPr lang="ru-RU" sz="2400" b="1" kern="800" dirty="0" smtClean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7200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Эксперт - 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Л.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Н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. 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Зайцева (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РГБ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, Москва)</a:t>
            </a:r>
            <a:endParaRPr lang="ru-RU" sz="2400" b="1" kern="800" dirty="0" smtClean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7200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Исполнитель - 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Л.А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. 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Семенова (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ЦГПБ </a:t>
            </a:r>
            <a:r>
              <a:rPr lang="ru-RU" sz="2400" b="1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им. В.В. Маяковского, Санкт-Петербург)</a:t>
            </a:r>
            <a:endParaRPr lang="ru-RU" sz="2400" b="1" kern="80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 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5715" y="300295"/>
            <a:ext cx="1120726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kern="800" dirty="0">
                <a:ea typeface="SimSun" panose="02010600030101010101" pitchFamily="2" charset="-122"/>
                <a:cs typeface="Mangal" panose="02040503050203030202" pitchFamily="18" charset="0"/>
              </a:rPr>
              <a:t>Цель</a:t>
            </a: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: изучение состояния дел в </a:t>
            </a:r>
            <a:r>
              <a:rPr lang="ru-RU" sz="24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библиотеках </a:t>
            </a: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РФ по оценке эффективности деятельности библиотечного и библиотечно-информационного обслуживания</a:t>
            </a:r>
            <a:r>
              <a:rPr lang="ru-RU" sz="2400" kern="0" dirty="0"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  <a:endParaRPr lang="ru-RU" sz="2400" kern="80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228600" algn="just">
              <a:spcBef>
                <a:spcPts val="600"/>
              </a:spcBef>
              <a:spcAft>
                <a:spcPts val="600"/>
              </a:spcAft>
            </a:pPr>
            <a:endParaRPr lang="ru-RU" sz="2400" kern="800" dirty="0" smtClean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228600" algn="just">
              <a:spcBef>
                <a:spcPts val="600"/>
              </a:spcBef>
              <a:spcAft>
                <a:spcPts val="600"/>
              </a:spcAft>
            </a:pPr>
            <a:r>
              <a:rPr lang="ru-RU" sz="24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Исследование позволило решить </a:t>
            </a: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следующие</a:t>
            </a:r>
            <a:r>
              <a:rPr lang="ru-RU" sz="2400" b="1" kern="800" dirty="0">
                <a:ea typeface="SimSun" panose="02010600030101010101" pitchFamily="2" charset="-122"/>
                <a:cs typeface="Mangal" panose="02040503050203030202" pitchFamily="18" charset="0"/>
              </a:rPr>
              <a:t> задачи:</a:t>
            </a:r>
            <a:endParaRPr lang="ru-RU" sz="2400" kern="80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540000" lvl="0" indent="540000" algn="just"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Выявить уровень обеспеченности нормативно-правовой базы библиотек документами по качеству.</a:t>
            </a:r>
          </a:p>
          <a:p>
            <a:pPr marL="540000" lvl="0" indent="540000" algn="just"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Определить степень внедрения системы управления качеством в библиотеках РФ.</a:t>
            </a:r>
          </a:p>
          <a:p>
            <a:pPr marL="540000" lvl="0" indent="540000" algn="just"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Установить факторы, которые препятствуют формированию (созданию) и развитию в библиотеках системы управления качеством и оценки эффективности деятельности.</a:t>
            </a:r>
          </a:p>
          <a:p>
            <a:pPr marL="540000" lvl="0" indent="540000" algn="just"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Выработать рекомендации для совершенствования работы библиотек по вопросам качества.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3231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899" y="-2"/>
            <a:ext cx="11437282" cy="68580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41008" y="99516"/>
            <a:ext cx="86656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  <a:tabLst>
                <a:tab pos="180340" algn="l"/>
              </a:tabLst>
            </a:pPr>
            <a:r>
              <a:rPr lang="ru-RU" sz="30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124 библиотеки из 51 региона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7199" y="3786451"/>
            <a:ext cx="2103012" cy="507831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Республика Саха (Якутия)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Сахалинская область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75340" y="4885644"/>
            <a:ext cx="1992148" cy="1892826"/>
          </a:xfrm>
          <a:prstGeom prst="rect">
            <a:avLst/>
          </a:prstGeom>
          <a:solidFill>
            <a:srgbClr val="FCFDE3"/>
          </a:solidFill>
          <a:ln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Алтайский край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 smtClean="0"/>
              <a:t>Республика Бурятия</a:t>
            </a:r>
          </a:p>
          <a:p>
            <a:pPr lvl="0"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Иркутская область </a:t>
            </a:r>
            <a:endParaRPr lang="ru-RU" sz="1300" dirty="0" smtClean="0"/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Красноярский </a:t>
            </a:r>
            <a:r>
              <a:rPr lang="ru-RU" sz="1300" dirty="0" smtClean="0"/>
              <a:t>край</a:t>
            </a:r>
          </a:p>
          <a:p>
            <a:pPr lvl="0"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Кемеровская </a:t>
            </a:r>
            <a:r>
              <a:rPr lang="ru-RU" sz="1300" dirty="0" smtClean="0"/>
              <a:t>область</a:t>
            </a:r>
          </a:p>
          <a:p>
            <a:pPr lvl="0"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 smtClean="0"/>
              <a:t>Новосибирская область</a:t>
            </a:r>
          </a:p>
          <a:p>
            <a:pPr lvl="0"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 smtClean="0"/>
              <a:t>Омская </a:t>
            </a:r>
            <a:r>
              <a:rPr lang="ru-RU" sz="1300" dirty="0"/>
              <a:t>область</a:t>
            </a:r>
          </a:p>
          <a:p>
            <a:pPr lvl="0"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Томская область</a:t>
            </a:r>
          </a:p>
          <a:p>
            <a:pPr lvl="0"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Республика </a:t>
            </a:r>
            <a:r>
              <a:rPr lang="ru-RU" sz="1300" dirty="0" smtClean="0"/>
              <a:t>Тыва</a:t>
            </a:r>
            <a:endParaRPr lang="ru-RU" sz="1300" kern="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04931" y="3039580"/>
            <a:ext cx="1923027" cy="1092607"/>
          </a:xfrm>
          <a:prstGeom prst="rect">
            <a:avLst/>
          </a:prstGeom>
          <a:solidFill>
            <a:srgbClr val="FCFDE3"/>
          </a:solidFill>
          <a:ln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Ханты-Мансийский АО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Ямало-Ненецкий АО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Курганская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Свердловская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Челябинская область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41233" y="4828703"/>
            <a:ext cx="2012089" cy="1938992"/>
          </a:xfrm>
          <a:prstGeom prst="rect">
            <a:avLst/>
          </a:prstGeom>
          <a:solidFill>
            <a:srgbClr val="FCFDE3"/>
          </a:solidFill>
          <a:ln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Республика Башкортостан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Кировская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Республика Марий Эл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Нижегородская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Пермский край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Самарская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Республика Татарстан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Удмуртия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Ульяновская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Чувашская Республика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38858" y="5533017"/>
            <a:ext cx="1666354" cy="646331"/>
          </a:xfrm>
          <a:prstGeom prst="rect">
            <a:avLst/>
          </a:prstGeom>
          <a:solidFill>
            <a:srgbClr val="FCFDE3"/>
          </a:solidFill>
          <a:ln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Краснодарский край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Вологодская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Ростовская область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8311" y="6207220"/>
            <a:ext cx="2563587" cy="461665"/>
          </a:xfrm>
          <a:prstGeom prst="rect">
            <a:avLst/>
          </a:prstGeom>
          <a:solidFill>
            <a:srgbClr val="FCFDE3"/>
          </a:solidFill>
          <a:ln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Карачаево-Черкесская Республика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Ставропольский край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4259" y="1230529"/>
            <a:ext cx="1803379" cy="2492990"/>
          </a:xfrm>
          <a:prstGeom prst="rect">
            <a:avLst/>
          </a:prstGeom>
          <a:solidFill>
            <a:srgbClr val="FCFDE3"/>
          </a:solidFill>
          <a:ln>
            <a:solidFill>
              <a:srgbClr val="0070C0"/>
            </a:solidFill>
          </a:ln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Белгородская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Брянская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Владимирская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Воронежская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Ивановская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Калужская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Костромская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Липецкая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Рязанская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Смоленская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Тамбовская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Тульская область  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200" dirty="0"/>
              <a:t>Ярославская область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2245" y="1438734"/>
            <a:ext cx="2135777" cy="1292662"/>
          </a:xfrm>
          <a:prstGeom prst="rect">
            <a:avLst/>
          </a:prstGeom>
          <a:solidFill>
            <a:srgbClr val="FCFDE3"/>
          </a:solidFill>
          <a:ln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Архангельская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Калининградская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Ленинградская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Мурманская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Псковская область</a:t>
            </a:r>
          </a:p>
          <a:p>
            <a:pPr algn="just">
              <a:buFont typeface="+mj-lt"/>
              <a:buAutoNum type="arabicPeriod"/>
              <a:tabLst>
                <a:tab pos="180340" algn="l"/>
              </a:tabLst>
            </a:pPr>
            <a:r>
              <a:rPr lang="ru-RU" sz="1300" dirty="0"/>
              <a:t>Республика Коми</a:t>
            </a:r>
          </a:p>
        </p:txBody>
      </p:sp>
    </p:spTree>
    <p:extLst>
      <p:ext uri="{BB962C8B-B14F-4D97-AF65-F5344CB8AC3E}">
        <p14:creationId xmlns:p14="http://schemas.microsoft.com/office/powerpoint/2010/main" xmlns="" val="14097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 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67904"/>
            <a:ext cx="1007153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  <a:tabLst>
                <a:tab pos="180340" algn="l"/>
              </a:tabLst>
            </a:pPr>
            <a:r>
              <a:rPr lang="ru-RU" sz="30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опросе принимали участие</a:t>
            </a:r>
            <a:r>
              <a:rPr lang="ru-RU" sz="3000" b="1" kern="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indent="228600" algn="just">
              <a:spcAft>
                <a:spcPts val="0"/>
              </a:spcAft>
              <a:tabLst>
                <a:tab pos="180340" algn="l"/>
              </a:tabLst>
            </a:pPr>
            <a:endParaRPr lang="ru-RU" sz="3000" b="1" kern="8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40000" indent="540000" algn="just"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Публичные библиотеки (городски, сельские) - 91</a:t>
            </a:r>
          </a:p>
          <a:p>
            <a:pPr marL="540000" indent="540000" algn="just"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Центральные библиотеки регионов – 25</a:t>
            </a:r>
          </a:p>
          <a:p>
            <a:pPr marL="540000" indent="540000" algn="just"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Региональные детские библиотеки – 3</a:t>
            </a:r>
          </a:p>
          <a:p>
            <a:pPr marL="540000" indent="540000" algn="just"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Региональные юношеские библиотеки - 3</a:t>
            </a:r>
          </a:p>
          <a:p>
            <a:pPr marL="540000" indent="540000" algn="just"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400" kern="800" dirty="0">
                <a:ea typeface="SimSun" panose="02010600030101010101" pitchFamily="2" charset="-122"/>
                <a:cs typeface="Mangal" panose="02040503050203030202" pitchFamily="18" charset="0"/>
              </a:rPr>
              <a:t>Региональные детско-юношеские библиотеки – 2</a:t>
            </a:r>
          </a:p>
        </p:txBody>
      </p:sp>
    </p:spTree>
    <p:extLst>
      <p:ext uri="{BB962C8B-B14F-4D97-AF65-F5344CB8AC3E}">
        <p14:creationId xmlns:p14="http://schemas.microsoft.com/office/powerpoint/2010/main" xmlns="" val="30846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1" y="126645"/>
            <a:ext cx="110438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700" b="1" kern="800" dirty="0"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r>
              <a:rPr lang="ru-RU" sz="2700" b="1" kern="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Вопрос </a:t>
            </a:r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Разработан ли в Вашем регионе документ, который определяет критерии качества библиотечно-информационного обслуживания и/или эффективность работы библиотеки?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4309072"/>
              </p:ext>
            </p:extLst>
          </p:nvPr>
        </p:nvGraphicFramePr>
        <p:xfrm>
          <a:off x="1012874" y="1871004"/>
          <a:ext cx="10930596" cy="479707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59113"/>
                <a:gridCol w="2414133"/>
                <a:gridCol w="2728675"/>
                <a:gridCol w="2728675"/>
              </a:tblGrid>
              <a:tr h="4360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800" dirty="0">
                          <a:effectLst/>
                        </a:rPr>
                        <a:t>Федеральный округ</a:t>
                      </a:r>
                      <a:endParaRPr lang="ru-RU" sz="19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800" dirty="0">
                          <a:effectLst/>
                        </a:rPr>
                        <a:t>Кол-во респондентов</a:t>
                      </a:r>
                      <a:endParaRPr lang="ru-RU" sz="19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800" dirty="0">
                          <a:effectLst/>
                        </a:rPr>
                        <a:t>Ответы</a:t>
                      </a:r>
                      <a:endParaRPr lang="ru-RU" sz="19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800" dirty="0">
                          <a:effectLst/>
                        </a:rPr>
                        <a:t>Да</a:t>
                      </a:r>
                      <a:endParaRPr lang="ru-RU" sz="19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kern="800" dirty="0">
                          <a:effectLst/>
                        </a:rPr>
                        <a:t>Нет</a:t>
                      </a:r>
                      <a:endParaRPr lang="ru-RU" sz="19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436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Дальневосточный 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-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436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Приволжский 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21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19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436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Северо-Западный 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22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21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436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Северо-Кавказский 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7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6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436098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Сибирский 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27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25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436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Уральский 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16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13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3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436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Центральный  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22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19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3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436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Южный 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7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6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436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Всего: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124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111  </a:t>
                      </a:r>
                      <a:r>
                        <a:rPr lang="ru-RU" sz="2000" b="1" kern="800" dirty="0">
                          <a:solidFill>
                            <a:srgbClr val="C00000"/>
                          </a:solidFill>
                          <a:effectLst/>
                        </a:rPr>
                        <a:t>(90%)</a:t>
                      </a:r>
                      <a:endParaRPr lang="ru-RU" sz="2000" b="1" kern="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13   </a:t>
                      </a:r>
                      <a:r>
                        <a:rPr lang="ru-RU" sz="2000" b="1" kern="800" dirty="0">
                          <a:solidFill>
                            <a:srgbClr val="C00000"/>
                          </a:solidFill>
                          <a:effectLst/>
                        </a:rPr>
                        <a:t>(10%)</a:t>
                      </a:r>
                      <a:endParaRPr lang="ru-RU" sz="2000" b="1" kern="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50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692" y="189836"/>
            <a:ext cx="110572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Bef>
                <a:spcPts val="1200"/>
              </a:spcBef>
              <a:spcAft>
                <a:spcPts val="0"/>
              </a:spcAft>
            </a:pPr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регионах приняты и действуют следующие виды документов: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571328"/>
              </p:ext>
            </p:extLst>
          </p:nvPr>
        </p:nvGraphicFramePr>
        <p:xfrm>
          <a:off x="970671" y="1122367"/>
          <a:ext cx="10833226" cy="48911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94328"/>
                <a:gridCol w="2219026"/>
                <a:gridCol w="2083144"/>
                <a:gridCol w="2083144"/>
                <a:gridCol w="1653584"/>
              </a:tblGrid>
              <a:tr h="38212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Федеральный округ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Кол-во респондентов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Вид документа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Стандарты качества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Государственное (муниципальное задание)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Регламент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382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Дальневосточный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-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382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Приволжский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21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6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17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5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382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Северо-Западный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6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17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8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382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Северо-Кавказский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7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4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4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4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382121">
                <a:tc>
                  <a:txBody>
                    <a:bodyPr/>
                    <a:lstStyle/>
                    <a:p>
                      <a:pPr marL="0" indent="2159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Сибирский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27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14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20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382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Уральский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16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4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10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6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382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Центральный 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5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14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6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  <a:tr h="382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Южный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7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2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5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5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FEEDB"/>
                    </a:solidFill>
                  </a:tcPr>
                </a:tc>
              </a:tr>
              <a:tr h="382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Всего: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124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41   </a:t>
                      </a:r>
                      <a:r>
                        <a:rPr lang="ru-RU" sz="2000" b="1" kern="800" dirty="0">
                          <a:solidFill>
                            <a:srgbClr val="C00000"/>
                          </a:solidFill>
                          <a:effectLst/>
                        </a:rPr>
                        <a:t>(33%)</a:t>
                      </a:r>
                      <a:endParaRPr lang="ru-RU" sz="2000" b="1" kern="8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88  </a:t>
                      </a:r>
                      <a:r>
                        <a:rPr lang="ru-RU" sz="2000" b="1" kern="800" dirty="0">
                          <a:solidFill>
                            <a:srgbClr val="C00000"/>
                          </a:solidFill>
                          <a:effectLst/>
                        </a:rPr>
                        <a:t>(71%)</a:t>
                      </a:r>
                      <a:endParaRPr lang="ru-RU" sz="2000" b="1" kern="8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48   </a:t>
                      </a:r>
                      <a:r>
                        <a:rPr lang="ru-RU" sz="2000" b="1" kern="800" dirty="0">
                          <a:solidFill>
                            <a:srgbClr val="C00000"/>
                          </a:solidFill>
                          <a:effectLst/>
                        </a:rPr>
                        <a:t>(39%)</a:t>
                      </a:r>
                      <a:endParaRPr lang="ru-RU" sz="2000" b="1" kern="8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6F5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1845" y="416412"/>
            <a:ext cx="1101500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Bef>
                <a:spcPts val="600"/>
              </a:spcBef>
              <a:spcAft>
                <a:spcPts val="600"/>
              </a:spcAft>
            </a:pPr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Кроме заданных видов документов также были названы следующие</a:t>
            </a:r>
            <a:r>
              <a:rPr lang="ru-RU" sz="2700" b="1" kern="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540000" lvl="0" indent="540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200" kern="800" dirty="0" smtClean="0">
                <a:ea typeface="SimSun" panose="02010600030101010101" pitchFamily="2" charset="-122"/>
                <a:cs typeface="Mangal" panose="02040503050203030202" pitchFamily="18" charset="0"/>
              </a:rPr>
              <a:t>Положение </a:t>
            </a:r>
            <a:r>
              <a:rPr lang="ru-RU" sz="2200" kern="800" dirty="0">
                <a:ea typeface="SimSun" panose="02010600030101010101" pitchFamily="2" charset="-122"/>
                <a:cs typeface="Mangal" panose="02040503050203030202" pitchFamily="18" charset="0"/>
              </a:rPr>
              <a:t>о системе оценки качества в сфере культуры МО «Котлас» (Республика Коми);</a:t>
            </a:r>
          </a:p>
          <a:p>
            <a:pPr marL="540000" lvl="0" indent="540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200" kern="800" dirty="0">
                <a:ea typeface="SimSun" panose="02010600030101010101" pitchFamily="2" charset="-122"/>
                <a:cs typeface="Mangal" panose="02040503050203030202" pitchFamily="18" charset="0"/>
              </a:rPr>
              <a:t>Приказ МК РК № 637 от 29.12.2012 «Об утверждении целевых показателей эффективности работников государственных учреждений культуры и искусства Республики Коми»;</a:t>
            </a:r>
          </a:p>
          <a:p>
            <a:pPr marL="540000" lvl="0" indent="540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939343"/>
              </a:buClr>
              <a:buSzPct val="120000"/>
              <a:buFont typeface="Calibri" panose="020F0502020204030204" pitchFamily="34" charset="0"/>
              <a:buChar char="√"/>
            </a:pPr>
            <a:r>
              <a:rPr lang="ru-RU" sz="2200" kern="800" dirty="0">
                <a:ea typeface="SimSun" panose="02010600030101010101" pitchFamily="2" charset="-122"/>
                <a:cs typeface="Mangal" panose="02040503050203030202" pitchFamily="18" charset="0"/>
              </a:rPr>
              <a:t>Приказ МК РК № 443 от 16.09.2011 «Об утверждении Перечня показателей, характеризующих качество государственной услуги (работы) установленных в базовом Перечне государственных (муниципальных) услуг (работ), оказанных (выполненных) государственными (муниципальными) учреждениями культуры и образовательными учреждениями в сфере культуры Республики Коми».</a:t>
            </a:r>
          </a:p>
        </p:txBody>
      </p:sp>
    </p:spTree>
    <p:extLst>
      <p:ext uri="{BB962C8B-B14F-4D97-AF65-F5344CB8AC3E}">
        <p14:creationId xmlns:p14="http://schemas.microsoft.com/office/powerpoint/2010/main" xmlns="" val="7008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Fcy;&amp;ocy;&amp;ncy;&amp;ycy; &amp;dcy;&amp;lcy;&amp;yacy; &amp;pcy;&amp;rcy;&amp;iecy;&amp;zcy;&amp;iecy;&amp;ncy;&amp;tcy;&amp;acy;&amp;tscy;&amp;icy;&amp;jcy; - &amp;Kcy;&amp;acy;&amp;mcy;&amp;iecy;&amp;ncy;&amp;ncy;&amp;acy;&amp;yacy; &amp;scy;&amp;tcy;&amp;iecy;&amp;ncy;&amp;acy;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3051641" y="3059668"/>
            <a:ext cx="6858001" cy="738664"/>
          </a:xfrm>
          <a:prstGeom prst="rect">
            <a:avLst/>
          </a:prstGeom>
          <a:solidFill>
            <a:srgbClr val="EFEE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управления качеством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библиотеках Российской Федерации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</a:t>
            </a:r>
            <a:r>
              <a:rPr lang="ru-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исследования</a:t>
            </a:r>
            <a:endParaRPr lang="ru-RU" sz="1500" b="1" kern="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718" y="123310"/>
            <a:ext cx="11329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Bef>
                <a:spcPts val="600"/>
              </a:spcBef>
              <a:spcAft>
                <a:spcPts val="600"/>
              </a:spcAft>
            </a:pPr>
            <a:r>
              <a:rPr lang="ru-RU" sz="2700" b="1" kern="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Вопрос 2. Разработан ли в Вашей библиотеке документ по оценке эффективности работы библиотеки и/или   по управлению качеством?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4743024"/>
              </p:ext>
            </p:extLst>
          </p:nvPr>
        </p:nvGraphicFramePr>
        <p:xfrm>
          <a:off x="956604" y="1833563"/>
          <a:ext cx="11029070" cy="454287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86673"/>
                <a:gridCol w="2435883"/>
                <a:gridCol w="2753257"/>
                <a:gridCol w="2753257"/>
              </a:tblGrid>
              <a:tr h="22976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Федеральный округ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Кол-во респондентов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Ответы</a:t>
                      </a: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Да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Нет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417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Дальневосточный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-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417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Приволжский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21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13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8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417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Северо-Западный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10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417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Северо-Кавказский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7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4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3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417761">
                <a:tc>
                  <a:txBody>
                    <a:bodyPr/>
                    <a:lstStyle/>
                    <a:p>
                      <a:pPr marL="0" indent="2159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Сибирский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21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15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417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Уральский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16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13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3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417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Центральный 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22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12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10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  <a:tr h="417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Южный 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7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>
                          <a:effectLst/>
                        </a:rPr>
                        <a:t>7</a:t>
                      </a:r>
                      <a:endParaRPr lang="ru-RU" sz="2000" kern="8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-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EEDB"/>
                    </a:solidFill>
                  </a:tcPr>
                </a:tc>
              </a:tr>
              <a:tr h="4177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Всего: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124</a:t>
                      </a:r>
                      <a:endParaRPr lang="ru-RU" sz="2000" kern="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76   </a:t>
                      </a:r>
                      <a:r>
                        <a:rPr lang="ru-RU" sz="2000" b="1" kern="800" dirty="0">
                          <a:solidFill>
                            <a:srgbClr val="C00000"/>
                          </a:solidFill>
                          <a:effectLst/>
                        </a:rPr>
                        <a:t>(61%)</a:t>
                      </a:r>
                      <a:endParaRPr lang="ru-RU" sz="2000" b="1" kern="8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800" dirty="0">
                          <a:effectLst/>
                        </a:rPr>
                        <a:t>48   </a:t>
                      </a:r>
                      <a:r>
                        <a:rPr lang="ru-RU" sz="2000" b="1" kern="800" dirty="0">
                          <a:solidFill>
                            <a:srgbClr val="C00000"/>
                          </a:solidFill>
                          <a:effectLst/>
                        </a:rPr>
                        <a:t>(39%)</a:t>
                      </a:r>
                      <a:endParaRPr lang="ru-RU" sz="2000" b="1" kern="8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6F5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06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2394</Words>
  <Application>Microsoft Office PowerPoint</Application>
  <PresentationFormat>Произвольный</PresentationFormat>
  <Paragraphs>578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userunor</dc:creator>
  <cp:lastModifiedBy>Zaitseva</cp:lastModifiedBy>
  <cp:revision>130</cp:revision>
  <cp:lastPrinted>2014-05-15T16:43:10Z</cp:lastPrinted>
  <dcterms:created xsi:type="dcterms:W3CDTF">2014-04-28T14:38:24Z</dcterms:created>
  <dcterms:modified xsi:type="dcterms:W3CDTF">2014-08-01T15:19:02Z</dcterms:modified>
</cp:coreProperties>
</file>