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06" r:id="rId2"/>
    <p:sldId id="265" r:id="rId3"/>
    <p:sldId id="307" r:id="rId4"/>
    <p:sldId id="324" r:id="rId5"/>
    <p:sldId id="258" r:id="rId6"/>
    <p:sldId id="323" r:id="rId7"/>
    <p:sldId id="312" r:id="rId8"/>
    <p:sldId id="308" r:id="rId9"/>
    <p:sldId id="318" r:id="rId10"/>
    <p:sldId id="319" r:id="rId11"/>
    <p:sldId id="316" r:id="rId12"/>
    <p:sldId id="315" r:id="rId13"/>
    <p:sldId id="322" r:id="rId14"/>
    <p:sldId id="325" r:id="rId15"/>
    <p:sldId id="31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68046" autoAdjust="0"/>
  </p:normalViewPr>
  <p:slideViewPr>
    <p:cSldViewPr>
      <p:cViewPr varScale="1">
        <p:scale>
          <a:sx n="50" d="100"/>
          <a:sy n="50" d="100"/>
        </p:scale>
        <p:origin x="2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0281E8-6095-4E51-A5A6-15C66E544E70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62C26E19-02AE-4759-BE9F-BCDDE5CABE1D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85C78EB7-CA0C-4275-81E6-001F7999309B}" type="parTrans" cxnId="{66C302C1-6580-468B-B5DC-E4E014B9132A}">
      <dgm:prSet/>
      <dgm:spPr/>
      <dgm:t>
        <a:bodyPr/>
        <a:lstStyle/>
        <a:p>
          <a:endParaRPr lang="ru-RU"/>
        </a:p>
      </dgm:t>
    </dgm:pt>
    <dgm:pt modelId="{58F6637A-621D-471B-848A-B38595E05731}" type="sibTrans" cxnId="{66C302C1-6580-468B-B5DC-E4E014B9132A}">
      <dgm:prSet/>
      <dgm:spPr/>
      <dgm:t>
        <a:bodyPr/>
        <a:lstStyle/>
        <a:p>
          <a:endParaRPr lang="ru-RU"/>
        </a:p>
      </dgm:t>
    </dgm:pt>
    <dgm:pt modelId="{52D75009-A6E1-4012-ADAE-9E8C9F9CC52D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C50AFC3F-56E1-4AF4-9EA5-13B6CA46AE9E}" type="parTrans" cxnId="{11794F77-8562-46D2-B787-D32DEC25FDCC}">
      <dgm:prSet/>
      <dgm:spPr/>
      <dgm:t>
        <a:bodyPr/>
        <a:lstStyle/>
        <a:p>
          <a:endParaRPr lang="ru-RU"/>
        </a:p>
      </dgm:t>
    </dgm:pt>
    <dgm:pt modelId="{F2DE91C9-33C8-4CB4-BFD1-662AAE3E4EA7}" type="sibTrans" cxnId="{11794F77-8562-46D2-B787-D32DEC25FDCC}">
      <dgm:prSet/>
      <dgm:spPr/>
      <dgm:t>
        <a:bodyPr/>
        <a:lstStyle/>
        <a:p>
          <a:endParaRPr lang="ru-RU"/>
        </a:p>
      </dgm:t>
    </dgm:pt>
    <dgm:pt modelId="{601CE775-6F64-428D-BB72-14480660960C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D1E01CD9-78B1-4EA1-B173-EE8E132888E8}" type="parTrans" cxnId="{E071D9B9-685A-4D71-99AB-A3FE5404FD75}">
      <dgm:prSet/>
      <dgm:spPr/>
      <dgm:t>
        <a:bodyPr/>
        <a:lstStyle/>
        <a:p>
          <a:endParaRPr lang="ru-RU"/>
        </a:p>
      </dgm:t>
    </dgm:pt>
    <dgm:pt modelId="{FEAD2859-B965-466F-AE4B-FAC53402FFD7}" type="sibTrans" cxnId="{E071D9B9-685A-4D71-99AB-A3FE5404FD75}">
      <dgm:prSet/>
      <dgm:spPr/>
      <dgm:t>
        <a:bodyPr/>
        <a:lstStyle/>
        <a:p>
          <a:endParaRPr lang="ru-RU"/>
        </a:p>
      </dgm:t>
    </dgm:pt>
    <dgm:pt modelId="{EC9A6722-ED83-4C06-97F3-267A65119659}" type="pres">
      <dgm:prSet presAssocID="{2B0281E8-6095-4E51-A5A6-15C66E544E70}" presName="Name0" presStyleCnt="0">
        <dgm:presLayoutVars>
          <dgm:dir/>
          <dgm:resizeHandles val="exact"/>
        </dgm:presLayoutVars>
      </dgm:prSet>
      <dgm:spPr/>
    </dgm:pt>
    <dgm:pt modelId="{C2AD9D1D-C57B-4BAA-A022-E9EBA370652A}" type="pres">
      <dgm:prSet presAssocID="{2B0281E8-6095-4E51-A5A6-15C66E544E70}" presName="arrow" presStyleLbl="bgShp" presStyleIdx="0" presStyleCnt="1"/>
      <dgm:spPr/>
    </dgm:pt>
    <dgm:pt modelId="{CA4AB057-707B-4BC3-9825-D8F99DDFF166}" type="pres">
      <dgm:prSet presAssocID="{2B0281E8-6095-4E51-A5A6-15C66E544E70}" presName="points" presStyleCnt="0"/>
      <dgm:spPr/>
    </dgm:pt>
    <dgm:pt modelId="{068BB3C5-35B2-42C6-887A-94B2BC19AA74}" type="pres">
      <dgm:prSet presAssocID="{62C26E19-02AE-4759-BE9F-BCDDE5CABE1D}" presName="compositeA" presStyleCnt="0"/>
      <dgm:spPr/>
    </dgm:pt>
    <dgm:pt modelId="{0CACAD5B-9FCE-4273-A293-B82CC6495699}" type="pres">
      <dgm:prSet presAssocID="{62C26E19-02AE-4759-BE9F-BCDDE5CABE1D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765725-D369-4150-A679-4A61518C9BE2}" type="pres">
      <dgm:prSet presAssocID="{62C26E19-02AE-4759-BE9F-BCDDE5CABE1D}" presName="circleA" presStyleLbl="node1" presStyleIdx="0" presStyleCnt="3"/>
      <dgm:spPr/>
    </dgm:pt>
    <dgm:pt modelId="{7A12168F-A366-4808-857B-060FED0EA741}" type="pres">
      <dgm:prSet presAssocID="{62C26E19-02AE-4759-BE9F-BCDDE5CABE1D}" presName="spaceA" presStyleCnt="0"/>
      <dgm:spPr/>
    </dgm:pt>
    <dgm:pt modelId="{B770F4ED-6459-4FF9-894E-AD023F2FA32F}" type="pres">
      <dgm:prSet presAssocID="{58F6637A-621D-471B-848A-B38595E05731}" presName="space" presStyleCnt="0"/>
      <dgm:spPr/>
    </dgm:pt>
    <dgm:pt modelId="{1FE4ACF1-DEF0-4655-8BCF-CE03E71E6406}" type="pres">
      <dgm:prSet presAssocID="{52D75009-A6E1-4012-ADAE-9E8C9F9CC52D}" presName="compositeB" presStyleCnt="0"/>
      <dgm:spPr/>
    </dgm:pt>
    <dgm:pt modelId="{3C5A8610-BF40-44D1-9207-1380CB119449}" type="pres">
      <dgm:prSet presAssocID="{52D75009-A6E1-4012-ADAE-9E8C9F9CC52D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5A6821-16C3-4CB4-A008-C8C37392B8D1}" type="pres">
      <dgm:prSet presAssocID="{52D75009-A6E1-4012-ADAE-9E8C9F9CC52D}" presName="circleB" presStyleLbl="node1" presStyleIdx="1" presStyleCnt="3"/>
      <dgm:spPr/>
    </dgm:pt>
    <dgm:pt modelId="{A23B1BAB-23CC-4466-88CC-21265DEE47B3}" type="pres">
      <dgm:prSet presAssocID="{52D75009-A6E1-4012-ADAE-9E8C9F9CC52D}" presName="spaceB" presStyleCnt="0"/>
      <dgm:spPr/>
    </dgm:pt>
    <dgm:pt modelId="{8D7FB0F5-F6D2-4D8C-951B-1FF6C89F058B}" type="pres">
      <dgm:prSet presAssocID="{F2DE91C9-33C8-4CB4-BFD1-662AAE3E4EA7}" presName="space" presStyleCnt="0"/>
      <dgm:spPr/>
    </dgm:pt>
    <dgm:pt modelId="{43CE7BBC-06A4-4AE6-A365-DD33912F7F78}" type="pres">
      <dgm:prSet presAssocID="{601CE775-6F64-428D-BB72-14480660960C}" presName="compositeA" presStyleCnt="0"/>
      <dgm:spPr/>
    </dgm:pt>
    <dgm:pt modelId="{A71932DA-7D05-477D-8EF2-E47DB5566057}" type="pres">
      <dgm:prSet presAssocID="{601CE775-6F64-428D-BB72-14480660960C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9F5EA-ED46-4D0A-AE61-82FDFFC06D06}" type="pres">
      <dgm:prSet presAssocID="{601CE775-6F64-428D-BB72-14480660960C}" presName="circleA" presStyleLbl="node1" presStyleIdx="2" presStyleCnt="3"/>
      <dgm:spPr/>
    </dgm:pt>
    <dgm:pt modelId="{71868FEF-87D8-4C67-92FE-FCCD1FFF55DE}" type="pres">
      <dgm:prSet presAssocID="{601CE775-6F64-428D-BB72-14480660960C}" presName="spaceA" presStyleCnt="0"/>
      <dgm:spPr/>
    </dgm:pt>
  </dgm:ptLst>
  <dgm:cxnLst>
    <dgm:cxn modelId="{BF748EA3-02E3-40C8-92DA-86B5890D9BB4}" type="presOf" srcId="{601CE775-6F64-428D-BB72-14480660960C}" destId="{A71932DA-7D05-477D-8EF2-E47DB5566057}" srcOrd="0" destOrd="0" presId="urn:microsoft.com/office/officeart/2005/8/layout/hProcess11"/>
    <dgm:cxn modelId="{37D62001-9E13-4453-BCCF-282900AC5452}" type="presOf" srcId="{2B0281E8-6095-4E51-A5A6-15C66E544E70}" destId="{EC9A6722-ED83-4C06-97F3-267A65119659}" srcOrd="0" destOrd="0" presId="urn:microsoft.com/office/officeart/2005/8/layout/hProcess11"/>
    <dgm:cxn modelId="{E071D9B9-685A-4D71-99AB-A3FE5404FD75}" srcId="{2B0281E8-6095-4E51-A5A6-15C66E544E70}" destId="{601CE775-6F64-428D-BB72-14480660960C}" srcOrd="2" destOrd="0" parTransId="{D1E01CD9-78B1-4EA1-B173-EE8E132888E8}" sibTransId="{FEAD2859-B965-466F-AE4B-FAC53402FFD7}"/>
    <dgm:cxn modelId="{EC1F17D1-3592-4AF4-B450-24232B0921C5}" type="presOf" srcId="{62C26E19-02AE-4759-BE9F-BCDDE5CABE1D}" destId="{0CACAD5B-9FCE-4273-A293-B82CC6495699}" srcOrd="0" destOrd="0" presId="urn:microsoft.com/office/officeart/2005/8/layout/hProcess11"/>
    <dgm:cxn modelId="{66C302C1-6580-468B-B5DC-E4E014B9132A}" srcId="{2B0281E8-6095-4E51-A5A6-15C66E544E70}" destId="{62C26E19-02AE-4759-BE9F-BCDDE5CABE1D}" srcOrd="0" destOrd="0" parTransId="{85C78EB7-CA0C-4275-81E6-001F7999309B}" sibTransId="{58F6637A-621D-471B-848A-B38595E05731}"/>
    <dgm:cxn modelId="{11794F77-8562-46D2-B787-D32DEC25FDCC}" srcId="{2B0281E8-6095-4E51-A5A6-15C66E544E70}" destId="{52D75009-A6E1-4012-ADAE-9E8C9F9CC52D}" srcOrd="1" destOrd="0" parTransId="{C50AFC3F-56E1-4AF4-9EA5-13B6CA46AE9E}" sibTransId="{F2DE91C9-33C8-4CB4-BFD1-662AAE3E4EA7}"/>
    <dgm:cxn modelId="{492F25F0-2054-4A73-BD93-BCD4380D1180}" type="presOf" srcId="{52D75009-A6E1-4012-ADAE-9E8C9F9CC52D}" destId="{3C5A8610-BF40-44D1-9207-1380CB119449}" srcOrd="0" destOrd="0" presId="urn:microsoft.com/office/officeart/2005/8/layout/hProcess11"/>
    <dgm:cxn modelId="{BF0EDCF0-CF63-4D4F-8EF2-02D0E861786F}" type="presParOf" srcId="{EC9A6722-ED83-4C06-97F3-267A65119659}" destId="{C2AD9D1D-C57B-4BAA-A022-E9EBA370652A}" srcOrd="0" destOrd="0" presId="urn:microsoft.com/office/officeart/2005/8/layout/hProcess11"/>
    <dgm:cxn modelId="{E81E99E8-CDEF-4968-864B-15D921724B99}" type="presParOf" srcId="{EC9A6722-ED83-4C06-97F3-267A65119659}" destId="{CA4AB057-707B-4BC3-9825-D8F99DDFF166}" srcOrd="1" destOrd="0" presId="urn:microsoft.com/office/officeart/2005/8/layout/hProcess11"/>
    <dgm:cxn modelId="{B1F70EF7-0F25-4610-8F3D-C9E42F74FFDA}" type="presParOf" srcId="{CA4AB057-707B-4BC3-9825-D8F99DDFF166}" destId="{068BB3C5-35B2-42C6-887A-94B2BC19AA74}" srcOrd="0" destOrd="0" presId="urn:microsoft.com/office/officeart/2005/8/layout/hProcess11"/>
    <dgm:cxn modelId="{637A27AE-E9FA-4DE0-96CC-5FA70E828783}" type="presParOf" srcId="{068BB3C5-35B2-42C6-887A-94B2BC19AA74}" destId="{0CACAD5B-9FCE-4273-A293-B82CC6495699}" srcOrd="0" destOrd="0" presId="urn:microsoft.com/office/officeart/2005/8/layout/hProcess11"/>
    <dgm:cxn modelId="{A8B3B438-4F9F-454F-A7F6-5270AF051BB3}" type="presParOf" srcId="{068BB3C5-35B2-42C6-887A-94B2BC19AA74}" destId="{E1765725-D369-4150-A679-4A61518C9BE2}" srcOrd="1" destOrd="0" presId="urn:microsoft.com/office/officeart/2005/8/layout/hProcess11"/>
    <dgm:cxn modelId="{39FB29C8-02A9-43BE-96C3-93C425262532}" type="presParOf" srcId="{068BB3C5-35B2-42C6-887A-94B2BC19AA74}" destId="{7A12168F-A366-4808-857B-060FED0EA741}" srcOrd="2" destOrd="0" presId="urn:microsoft.com/office/officeart/2005/8/layout/hProcess11"/>
    <dgm:cxn modelId="{82636409-05D9-4BE9-BF88-AB8C50478DCA}" type="presParOf" srcId="{CA4AB057-707B-4BC3-9825-D8F99DDFF166}" destId="{B770F4ED-6459-4FF9-894E-AD023F2FA32F}" srcOrd="1" destOrd="0" presId="urn:microsoft.com/office/officeart/2005/8/layout/hProcess11"/>
    <dgm:cxn modelId="{B1CF6F14-2045-4E52-9A53-D5C446DA1323}" type="presParOf" srcId="{CA4AB057-707B-4BC3-9825-D8F99DDFF166}" destId="{1FE4ACF1-DEF0-4655-8BCF-CE03E71E6406}" srcOrd="2" destOrd="0" presId="urn:microsoft.com/office/officeart/2005/8/layout/hProcess11"/>
    <dgm:cxn modelId="{03DCB3D5-1E76-4BEB-895B-5E11C6DF7168}" type="presParOf" srcId="{1FE4ACF1-DEF0-4655-8BCF-CE03E71E6406}" destId="{3C5A8610-BF40-44D1-9207-1380CB119449}" srcOrd="0" destOrd="0" presId="urn:microsoft.com/office/officeart/2005/8/layout/hProcess11"/>
    <dgm:cxn modelId="{8BCBE699-3464-4180-AB9A-626D40ECC6E1}" type="presParOf" srcId="{1FE4ACF1-DEF0-4655-8BCF-CE03E71E6406}" destId="{3B5A6821-16C3-4CB4-A008-C8C37392B8D1}" srcOrd="1" destOrd="0" presId="urn:microsoft.com/office/officeart/2005/8/layout/hProcess11"/>
    <dgm:cxn modelId="{A29E3B2A-EFCA-4FA5-95D3-04FC7F3628D7}" type="presParOf" srcId="{1FE4ACF1-DEF0-4655-8BCF-CE03E71E6406}" destId="{A23B1BAB-23CC-4466-88CC-21265DEE47B3}" srcOrd="2" destOrd="0" presId="urn:microsoft.com/office/officeart/2005/8/layout/hProcess11"/>
    <dgm:cxn modelId="{575A220B-DC63-46B0-A902-DFFB9F14922F}" type="presParOf" srcId="{CA4AB057-707B-4BC3-9825-D8F99DDFF166}" destId="{8D7FB0F5-F6D2-4D8C-951B-1FF6C89F058B}" srcOrd="3" destOrd="0" presId="urn:microsoft.com/office/officeart/2005/8/layout/hProcess11"/>
    <dgm:cxn modelId="{70E9F3B9-51E6-409B-A7D7-E1BA67CEE2F8}" type="presParOf" srcId="{CA4AB057-707B-4BC3-9825-D8F99DDFF166}" destId="{43CE7BBC-06A4-4AE6-A365-DD33912F7F78}" srcOrd="4" destOrd="0" presId="urn:microsoft.com/office/officeart/2005/8/layout/hProcess11"/>
    <dgm:cxn modelId="{BF407A92-CB59-4119-BBD3-0DE6D2C0B849}" type="presParOf" srcId="{43CE7BBC-06A4-4AE6-A365-DD33912F7F78}" destId="{A71932DA-7D05-477D-8EF2-E47DB5566057}" srcOrd="0" destOrd="0" presId="urn:microsoft.com/office/officeart/2005/8/layout/hProcess11"/>
    <dgm:cxn modelId="{313F4B41-EA0E-457D-9A28-163C36629E78}" type="presParOf" srcId="{43CE7BBC-06A4-4AE6-A365-DD33912F7F78}" destId="{F949F5EA-ED46-4D0A-AE61-82FDFFC06D06}" srcOrd="1" destOrd="0" presId="urn:microsoft.com/office/officeart/2005/8/layout/hProcess11"/>
    <dgm:cxn modelId="{3DB666BC-BB10-40A3-9291-FD5233178748}" type="presParOf" srcId="{43CE7BBC-06A4-4AE6-A365-DD33912F7F78}" destId="{71868FEF-87D8-4C67-92FE-FCCD1FFF55D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85DA68-A3E2-4CC3-BAA9-867C884537BC}" type="doc">
      <dgm:prSet loTypeId="urn:microsoft.com/office/officeart/2005/8/layout/radial4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99D35E-108A-4485-8296-59FD99B9281C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Пользователь</a:t>
          </a:r>
          <a:endParaRPr lang="ru-RU" sz="2400" b="1" dirty="0">
            <a:solidFill>
              <a:schemeClr val="tx1"/>
            </a:solidFill>
          </a:endParaRPr>
        </a:p>
      </dgm:t>
    </dgm:pt>
    <dgm:pt modelId="{FFA4350B-36B4-49F1-943A-A8676B0BAC2C}" type="parTrans" cxnId="{AE753AA8-9F04-4A41-9BB7-FCD09049B146}">
      <dgm:prSet/>
      <dgm:spPr/>
      <dgm:t>
        <a:bodyPr/>
        <a:lstStyle/>
        <a:p>
          <a:endParaRPr lang="ru-RU"/>
        </a:p>
      </dgm:t>
    </dgm:pt>
    <dgm:pt modelId="{D4E185EA-04C3-4486-8BB0-B8F1FCE298A9}" type="sibTrans" cxnId="{AE753AA8-9F04-4A41-9BB7-FCD09049B146}">
      <dgm:prSet/>
      <dgm:spPr/>
      <dgm:t>
        <a:bodyPr/>
        <a:lstStyle/>
        <a:p>
          <a:endParaRPr lang="ru-RU"/>
        </a:p>
      </dgm:t>
    </dgm:pt>
    <dgm:pt modelId="{C93999CC-CA99-423B-BAF2-61AE6CAA0C68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Фонд</a:t>
          </a:r>
          <a:endParaRPr lang="ru-RU" sz="2400" b="1" dirty="0">
            <a:solidFill>
              <a:schemeClr val="tx1"/>
            </a:solidFill>
          </a:endParaRPr>
        </a:p>
      </dgm:t>
    </dgm:pt>
    <dgm:pt modelId="{EE9C808C-1ED7-4B04-865F-2C5F542BD6A6}" type="parTrans" cxnId="{6670F249-DB1D-4C1E-B6BD-A74470D44470}">
      <dgm:prSet/>
      <dgm:spPr/>
      <dgm:t>
        <a:bodyPr/>
        <a:lstStyle/>
        <a:p>
          <a:endParaRPr lang="ru-RU"/>
        </a:p>
      </dgm:t>
    </dgm:pt>
    <dgm:pt modelId="{47D1042C-27DF-4841-AD9B-3EBC5D8B250D}" type="sibTrans" cxnId="{6670F249-DB1D-4C1E-B6BD-A74470D44470}">
      <dgm:prSet/>
      <dgm:spPr/>
      <dgm:t>
        <a:bodyPr/>
        <a:lstStyle/>
        <a:p>
          <a:endParaRPr lang="ru-RU"/>
        </a:p>
      </dgm:t>
    </dgm:pt>
    <dgm:pt modelId="{C2D235E8-3B90-4485-89AC-3EE85104CD49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МТБ</a:t>
          </a:r>
          <a:endParaRPr lang="ru-RU" sz="2400" b="1" dirty="0">
            <a:solidFill>
              <a:schemeClr val="tx1"/>
            </a:solidFill>
          </a:endParaRPr>
        </a:p>
      </dgm:t>
    </dgm:pt>
    <dgm:pt modelId="{D6DBE9C6-9E4A-4C34-9BEC-3C6A110BF119}" type="parTrans" cxnId="{4382E1AB-41A0-44C6-B7D6-14EA7F9011A8}">
      <dgm:prSet/>
      <dgm:spPr/>
      <dgm:t>
        <a:bodyPr/>
        <a:lstStyle/>
        <a:p>
          <a:endParaRPr lang="ru-RU"/>
        </a:p>
      </dgm:t>
    </dgm:pt>
    <dgm:pt modelId="{754C5610-B4B3-49FD-AD8C-6B764629259A}" type="sibTrans" cxnId="{4382E1AB-41A0-44C6-B7D6-14EA7F9011A8}">
      <dgm:prSet/>
      <dgm:spPr/>
      <dgm:t>
        <a:bodyPr/>
        <a:lstStyle/>
        <a:p>
          <a:endParaRPr lang="ru-RU"/>
        </a:p>
      </dgm:t>
    </dgm:pt>
    <dgm:pt modelId="{F0E55E7F-C163-4001-A0B0-2A18DDF1AE76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Кадры</a:t>
          </a:r>
          <a:endParaRPr lang="ru-RU" sz="2400" b="1" dirty="0">
            <a:solidFill>
              <a:schemeClr val="tx1"/>
            </a:solidFill>
          </a:endParaRPr>
        </a:p>
      </dgm:t>
    </dgm:pt>
    <dgm:pt modelId="{3017852D-CCBD-4D22-8B2A-86388B21B08B}" type="parTrans" cxnId="{DFF15783-5D21-4714-9104-DF90D60FD8D4}">
      <dgm:prSet/>
      <dgm:spPr/>
      <dgm:t>
        <a:bodyPr/>
        <a:lstStyle/>
        <a:p>
          <a:endParaRPr lang="ru-RU"/>
        </a:p>
      </dgm:t>
    </dgm:pt>
    <dgm:pt modelId="{2A00772A-4BD2-4FD3-AEFD-8761E46FF0FB}" type="sibTrans" cxnId="{DFF15783-5D21-4714-9104-DF90D60FD8D4}">
      <dgm:prSet/>
      <dgm:spPr/>
      <dgm:t>
        <a:bodyPr/>
        <a:lstStyle/>
        <a:p>
          <a:endParaRPr lang="ru-RU"/>
        </a:p>
      </dgm:t>
    </dgm:pt>
    <dgm:pt modelId="{9EDA6B5C-A22E-43A0-B647-DF3FF78AFA9E}" type="pres">
      <dgm:prSet presAssocID="{2B85DA68-A3E2-4CC3-BAA9-867C884537B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B0D0C2-3F7D-4BBB-BD2F-5AA73913EA94}" type="pres">
      <dgm:prSet presAssocID="{7E99D35E-108A-4485-8296-59FD99B9281C}" presName="centerShape" presStyleLbl="node0" presStyleIdx="0" presStyleCnt="1" custScaleX="121182" custScaleY="78288" custLinFactNeighborX="1356" custLinFactNeighborY="5972"/>
      <dgm:spPr/>
      <dgm:t>
        <a:bodyPr/>
        <a:lstStyle/>
        <a:p>
          <a:endParaRPr lang="ru-RU"/>
        </a:p>
      </dgm:t>
    </dgm:pt>
    <dgm:pt modelId="{C04759BD-FCA9-4AD4-BB79-DC99A2AE1111}" type="pres">
      <dgm:prSet presAssocID="{EE9C808C-1ED7-4B04-865F-2C5F542BD6A6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DDCBA598-3664-4B70-B66A-D21CB3FE4D55}" type="pres">
      <dgm:prSet presAssocID="{C93999CC-CA99-423B-BAF2-61AE6CAA0C6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E76DE-03F8-4C95-8DF5-472EDE05AA54}" type="pres">
      <dgm:prSet presAssocID="{D6DBE9C6-9E4A-4C34-9BEC-3C6A110BF119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CAB6E47C-F8B4-4AA1-B59E-F881B9C4A938}" type="pres">
      <dgm:prSet presAssocID="{C2D235E8-3B90-4485-89AC-3EE85104CD4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14EC77-A329-40AE-985E-68E78FBF1C58}" type="pres">
      <dgm:prSet presAssocID="{3017852D-CCBD-4D22-8B2A-86388B21B08B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716A8B60-E54D-4F08-B538-CD02FB6616FA}" type="pres">
      <dgm:prSet presAssocID="{F0E55E7F-C163-4001-A0B0-2A18DDF1AE7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F15783-5D21-4714-9104-DF90D60FD8D4}" srcId="{7E99D35E-108A-4485-8296-59FD99B9281C}" destId="{F0E55E7F-C163-4001-A0B0-2A18DDF1AE76}" srcOrd="2" destOrd="0" parTransId="{3017852D-CCBD-4D22-8B2A-86388B21B08B}" sibTransId="{2A00772A-4BD2-4FD3-AEFD-8761E46FF0FB}"/>
    <dgm:cxn modelId="{C730943B-31D4-46CF-8892-AB4206BD4AC8}" type="presOf" srcId="{D6DBE9C6-9E4A-4C34-9BEC-3C6A110BF119}" destId="{D49E76DE-03F8-4C95-8DF5-472EDE05AA54}" srcOrd="0" destOrd="0" presId="urn:microsoft.com/office/officeart/2005/8/layout/radial4"/>
    <dgm:cxn modelId="{01B61666-318E-4B04-AC9F-8A6A36E130B5}" type="presOf" srcId="{EE9C808C-1ED7-4B04-865F-2C5F542BD6A6}" destId="{C04759BD-FCA9-4AD4-BB79-DC99A2AE1111}" srcOrd="0" destOrd="0" presId="urn:microsoft.com/office/officeart/2005/8/layout/radial4"/>
    <dgm:cxn modelId="{9CAD205A-B7D5-431D-B038-690DD9149165}" type="presOf" srcId="{2B85DA68-A3E2-4CC3-BAA9-867C884537BC}" destId="{9EDA6B5C-A22E-43A0-B647-DF3FF78AFA9E}" srcOrd="0" destOrd="0" presId="urn:microsoft.com/office/officeart/2005/8/layout/radial4"/>
    <dgm:cxn modelId="{4382E1AB-41A0-44C6-B7D6-14EA7F9011A8}" srcId="{7E99D35E-108A-4485-8296-59FD99B9281C}" destId="{C2D235E8-3B90-4485-89AC-3EE85104CD49}" srcOrd="1" destOrd="0" parTransId="{D6DBE9C6-9E4A-4C34-9BEC-3C6A110BF119}" sibTransId="{754C5610-B4B3-49FD-AD8C-6B764629259A}"/>
    <dgm:cxn modelId="{AE753AA8-9F04-4A41-9BB7-FCD09049B146}" srcId="{2B85DA68-A3E2-4CC3-BAA9-867C884537BC}" destId="{7E99D35E-108A-4485-8296-59FD99B9281C}" srcOrd="0" destOrd="0" parTransId="{FFA4350B-36B4-49F1-943A-A8676B0BAC2C}" sibTransId="{D4E185EA-04C3-4486-8BB0-B8F1FCE298A9}"/>
    <dgm:cxn modelId="{6670F249-DB1D-4C1E-B6BD-A74470D44470}" srcId="{7E99D35E-108A-4485-8296-59FD99B9281C}" destId="{C93999CC-CA99-423B-BAF2-61AE6CAA0C68}" srcOrd="0" destOrd="0" parTransId="{EE9C808C-1ED7-4B04-865F-2C5F542BD6A6}" sibTransId="{47D1042C-27DF-4841-AD9B-3EBC5D8B250D}"/>
    <dgm:cxn modelId="{15AAFBB0-287F-40F2-9BED-7D0B7F108655}" type="presOf" srcId="{7E99D35E-108A-4485-8296-59FD99B9281C}" destId="{12B0D0C2-3F7D-4BBB-BD2F-5AA73913EA94}" srcOrd="0" destOrd="0" presId="urn:microsoft.com/office/officeart/2005/8/layout/radial4"/>
    <dgm:cxn modelId="{127D44F4-1712-4459-8B91-62F4AB36EEFF}" type="presOf" srcId="{3017852D-CCBD-4D22-8B2A-86388B21B08B}" destId="{9614EC77-A329-40AE-985E-68E78FBF1C58}" srcOrd="0" destOrd="0" presId="urn:microsoft.com/office/officeart/2005/8/layout/radial4"/>
    <dgm:cxn modelId="{65952E88-BE46-4AF1-912B-44FF8F864CF0}" type="presOf" srcId="{F0E55E7F-C163-4001-A0B0-2A18DDF1AE76}" destId="{716A8B60-E54D-4F08-B538-CD02FB6616FA}" srcOrd="0" destOrd="0" presId="urn:microsoft.com/office/officeart/2005/8/layout/radial4"/>
    <dgm:cxn modelId="{F9CE7194-B567-49AE-9E45-EE07A5A0B55F}" type="presOf" srcId="{C2D235E8-3B90-4485-89AC-3EE85104CD49}" destId="{CAB6E47C-F8B4-4AA1-B59E-F881B9C4A938}" srcOrd="0" destOrd="0" presId="urn:microsoft.com/office/officeart/2005/8/layout/radial4"/>
    <dgm:cxn modelId="{850EAC51-709A-494E-A578-E8C976D59250}" type="presOf" srcId="{C93999CC-CA99-423B-BAF2-61AE6CAA0C68}" destId="{DDCBA598-3664-4B70-B66A-D21CB3FE4D55}" srcOrd="0" destOrd="0" presId="urn:microsoft.com/office/officeart/2005/8/layout/radial4"/>
    <dgm:cxn modelId="{83BE2AD8-C01B-4341-98B6-6D6D30A01DC8}" type="presParOf" srcId="{9EDA6B5C-A22E-43A0-B647-DF3FF78AFA9E}" destId="{12B0D0C2-3F7D-4BBB-BD2F-5AA73913EA94}" srcOrd="0" destOrd="0" presId="urn:microsoft.com/office/officeart/2005/8/layout/radial4"/>
    <dgm:cxn modelId="{3844C0E6-A009-4B63-85F7-F76906D8F455}" type="presParOf" srcId="{9EDA6B5C-A22E-43A0-B647-DF3FF78AFA9E}" destId="{C04759BD-FCA9-4AD4-BB79-DC99A2AE1111}" srcOrd="1" destOrd="0" presId="urn:microsoft.com/office/officeart/2005/8/layout/radial4"/>
    <dgm:cxn modelId="{E70B9E14-D2B5-45E2-A147-3936778139A2}" type="presParOf" srcId="{9EDA6B5C-A22E-43A0-B647-DF3FF78AFA9E}" destId="{DDCBA598-3664-4B70-B66A-D21CB3FE4D55}" srcOrd="2" destOrd="0" presId="urn:microsoft.com/office/officeart/2005/8/layout/radial4"/>
    <dgm:cxn modelId="{CEB5482C-0BF9-4558-9939-6C46A191BD5D}" type="presParOf" srcId="{9EDA6B5C-A22E-43A0-B647-DF3FF78AFA9E}" destId="{D49E76DE-03F8-4C95-8DF5-472EDE05AA54}" srcOrd="3" destOrd="0" presId="urn:microsoft.com/office/officeart/2005/8/layout/radial4"/>
    <dgm:cxn modelId="{E9F3E076-B1C4-4C2B-A433-F7CEF8C12D89}" type="presParOf" srcId="{9EDA6B5C-A22E-43A0-B647-DF3FF78AFA9E}" destId="{CAB6E47C-F8B4-4AA1-B59E-F881B9C4A938}" srcOrd="4" destOrd="0" presId="urn:microsoft.com/office/officeart/2005/8/layout/radial4"/>
    <dgm:cxn modelId="{D255AEE7-A073-4F9C-B4E2-6FF620838499}" type="presParOf" srcId="{9EDA6B5C-A22E-43A0-B647-DF3FF78AFA9E}" destId="{9614EC77-A329-40AE-985E-68E78FBF1C58}" srcOrd="5" destOrd="0" presId="urn:microsoft.com/office/officeart/2005/8/layout/radial4"/>
    <dgm:cxn modelId="{4C6FBD83-14AA-4B12-B3A0-61D516DE5552}" type="presParOf" srcId="{9EDA6B5C-A22E-43A0-B647-DF3FF78AFA9E}" destId="{716A8B60-E54D-4F08-B538-CD02FB6616F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EDE72-48C1-4660-AC12-87773EA14A3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032095-24FE-430D-871F-0F8AE5E3AF92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СТРАТЕГИЯ</a:t>
          </a:r>
          <a:endParaRPr lang="ru-RU" b="1" dirty="0">
            <a:solidFill>
              <a:schemeClr val="tx1"/>
            </a:solidFill>
          </a:endParaRPr>
        </a:p>
      </dgm:t>
    </dgm:pt>
    <dgm:pt modelId="{4EFF9876-EBB3-46F7-8ACD-9D957CFD93D1}" type="parTrans" cxnId="{8B3DD1F6-7497-48E4-9D37-A41D69CBDADE}">
      <dgm:prSet/>
      <dgm:spPr/>
      <dgm:t>
        <a:bodyPr/>
        <a:lstStyle/>
        <a:p>
          <a:endParaRPr lang="ru-RU"/>
        </a:p>
      </dgm:t>
    </dgm:pt>
    <dgm:pt modelId="{690F3A58-F08E-4CB6-95A7-6514E0028256}" type="sibTrans" cxnId="{8B3DD1F6-7497-48E4-9D37-A41D69CBDADE}">
      <dgm:prSet/>
      <dgm:spPr/>
      <dgm:t>
        <a:bodyPr/>
        <a:lstStyle/>
        <a:p>
          <a:endParaRPr lang="ru-RU"/>
        </a:p>
      </dgm:t>
    </dgm:pt>
    <dgm:pt modelId="{C23F7618-8DFF-46D6-AD32-64B6529B01C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«Росчерк пера»</a:t>
          </a:r>
          <a:endParaRPr lang="ru-RU" b="1" dirty="0">
            <a:solidFill>
              <a:schemeClr val="tx1"/>
            </a:solidFill>
          </a:endParaRPr>
        </a:p>
      </dgm:t>
    </dgm:pt>
    <dgm:pt modelId="{2DD8C75D-D9B8-4F87-8168-5B0B41CCA7AE}" type="parTrans" cxnId="{01C540FF-24C9-446B-9502-228864E35416}">
      <dgm:prSet/>
      <dgm:spPr/>
      <dgm:t>
        <a:bodyPr/>
        <a:lstStyle/>
        <a:p>
          <a:endParaRPr lang="ru-RU"/>
        </a:p>
      </dgm:t>
    </dgm:pt>
    <dgm:pt modelId="{7AA45A0E-DE3F-4DA6-A985-255CDC46CDAC}" type="sibTrans" cxnId="{01C540FF-24C9-446B-9502-228864E35416}">
      <dgm:prSet/>
      <dgm:spPr/>
      <dgm:t>
        <a:bodyPr/>
        <a:lstStyle/>
        <a:p>
          <a:endParaRPr lang="ru-RU"/>
        </a:p>
      </dgm:t>
    </dgm:pt>
    <dgm:pt modelId="{BD8F7D75-DB80-42FD-AA17-601642CB8600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Изменение поведения</a:t>
          </a:r>
          <a:endParaRPr lang="ru-RU" b="1" dirty="0">
            <a:solidFill>
              <a:schemeClr val="tx1"/>
            </a:solidFill>
          </a:endParaRPr>
        </a:p>
      </dgm:t>
    </dgm:pt>
    <dgm:pt modelId="{6E7018EC-7628-455B-B78A-C76430865348}" type="parTrans" cxnId="{307D7EF7-81D7-49E3-B9BA-F77F5713E93D}">
      <dgm:prSet/>
      <dgm:spPr/>
      <dgm:t>
        <a:bodyPr/>
        <a:lstStyle/>
        <a:p>
          <a:endParaRPr lang="ru-RU"/>
        </a:p>
      </dgm:t>
    </dgm:pt>
    <dgm:pt modelId="{9A95D124-4F58-44D5-9D62-492D84E94D9D}" type="sibTrans" cxnId="{307D7EF7-81D7-49E3-B9BA-F77F5713E93D}">
      <dgm:prSet/>
      <dgm:spPr/>
      <dgm:t>
        <a:bodyPr/>
        <a:lstStyle/>
        <a:p>
          <a:endParaRPr lang="ru-RU"/>
        </a:p>
      </dgm:t>
    </dgm:pt>
    <dgm:pt modelId="{044094B1-0B9F-4806-9DB4-F2064882262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Вихрь неотложных дел</a:t>
          </a:r>
          <a:endParaRPr lang="ru-RU" b="1" dirty="0">
            <a:solidFill>
              <a:schemeClr val="tx1"/>
            </a:solidFill>
          </a:endParaRPr>
        </a:p>
      </dgm:t>
    </dgm:pt>
    <dgm:pt modelId="{06C001B3-7198-4CD7-AD50-50922C2650EC}" type="parTrans" cxnId="{81FE38A6-75F6-40EE-B209-9ABDA5C848E9}">
      <dgm:prSet/>
      <dgm:spPr/>
      <dgm:t>
        <a:bodyPr/>
        <a:lstStyle/>
        <a:p>
          <a:endParaRPr lang="ru-RU"/>
        </a:p>
      </dgm:t>
    </dgm:pt>
    <dgm:pt modelId="{46C5B098-48D6-4AD6-BEED-C48221150556}" type="sibTrans" cxnId="{81FE38A6-75F6-40EE-B209-9ABDA5C848E9}">
      <dgm:prSet/>
      <dgm:spPr/>
      <dgm:t>
        <a:bodyPr/>
        <a:lstStyle/>
        <a:p>
          <a:endParaRPr lang="ru-RU"/>
        </a:p>
      </dgm:t>
    </dgm:pt>
    <dgm:pt modelId="{7F39F45D-DB9B-4671-B822-E890C5E541FA}" type="pres">
      <dgm:prSet presAssocID="{4C9EDE72-48C1-4660-AC12-87773EA14A3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37DB966-07C7-4804-8E7E-9FFE8908E91F}" type="pres">
      <dgm:prSet presAssocID="{50032095-24FE-430D-871F-0F8AE5E3AF92}" presName="hierRoot1" presStyleCnt="0">
        <dgm:presLayoutVars>
          <dgm:hierBranch val="init"/>
        </dgm:presLayoutVars>
      </dgm:prSet>
      <dgm:spPr/>
    </dgm:pt>
    <dgm:pt modelId="{3A77EA6E-1DE7-422A-B1C4-1EEF52F92220}" type="pres">
      <dgm:prSet presAssocID="{50032095-24FE-430D-871F-0F8AE5E3AF92}" presName="rootComposite1" presStyleCnt="0"/>
      <dgm:spPr/>
    </dgm:pt>
    <dgm:pt modelId="{EA594B09-6BF7-41BD-93E8-6732C05E2428}" type="pres">
      <dgm:prSet presAssocID="{50032095-24FE-430D-871F-0F8AE5E3AF9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4B2A6C-8EF7-409D-B7D1-370409A38ABA}" type="pres">
      <dgm:prSet presAssocID="{50032095-24FE-430D-871F-0F8AE5E3AF9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91D9F0B-8DF2-4EA6-9146-F47309B7CC92}" type="pres">
      <dgm:prSet presAssocID="{50032095-24FE-430D-871F-0F8AE5E3AF92}" presName="hierChild2" presStyleCnt="0"/>
      <dgm:spPr/>
    </dgm:pt>
    <dgm:pt modelId="{44BECB7B-6843-497D-8901-1C9CE83C40B5}" type="pres">
      <dgm:prSet presAssocID="{2DD8C75D-D9B8-4F87-8168-5B0B41CCA7AE}" presName="Name37" presStyleLbl="parChTrans1D2" presStyleIdx="0" presStyleCnt="3"/>
      <dgm:spPr/>
      <dgm:t>
        <a:bodyPr/>
        <a:lstStyle/>
        <a:p>
          <a:endParaRPr lang="ru-RU"/>
        </a:p>
      </dgm:t>
    </dgm:pt>
    <dgm:pt modelId="{70961525-FCC9-403E-9184-C8B7CD501026}" type="pres">
      <dgm:prSet presAssocID="{C23F7618-8DFF-46D6-AD32-64B6529B01C7}" presName="hierRoot2" presStyleCnt="0">
        <dgm:presLayoutVars>
          <dgm:hierBranch val="init"/>
        </dgm:presLayoutVars>
      </dgm:prSet>
      <dgm:spPr/>
    </dgm:pt>
    <dgm:pt modelId="{5165EA79-3984-4990-9CFA-E550D7CB2B2E}" type="pres">
      <dgm:prSet presAssocID="{C23F7618-8DFF-46D6-AD32-64B6529B01C7}" presName="rootComposite" presStyleCnt="0"/>
      <dgm:spPr/>
    </dgm:pt>
    <dgm:pt modelId="{15261AB2-3886-42DF-A9E7-4FAAF41BC4C4}" type="pres">
      <dgm:prSet presAssocID="{C23F7618-8DFF-46D6-AD32-64B6529B01C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39C824-854C-4AD3-902A-D5026CF96136}" type="pres">
      <dgm:prSet presAssocID="{C23F7618-8DFF-46D6-AD32-64B6529B01C7}" presName="rootConnector" presStyleLbl="node2" presStyleIdx="0" presStyleCnt="3"/>
      <dgm:spPr/>
      <dgm:t>
        <a:bodyPr/>
        <a:lstStyle/>
        <a:p>
          <a:endParaRPr lang="ru-RU"/>
        </a:p>
      </dgm:t>
    </dgm:pt>
    <dgm:pt modelId="{096BE02C-1AD9-450F-A93D-51BDCCDAFF81}" type="pres">
      <dgm:prSet presAssocID="{C23F7618-8DFF-46D6-AD32-64B6529B01C7}" presName="hierChild4" presStyleCnt="0"/>
      <dgm:spPr/>
    </dgm:pt>
    <dgm:pt modelId="{ED98C985-FB8B-4E1A-B663-B7994D071AEB}" type="pres">
      <dgm:prSet presAssocID="{C23F7618-8DFF-46D6-AD32-64B6529B01C7}" presName="hierChild5" presStyleCnt="0"/>
      <dgm:spPr/>
    </dgm:pt>
    <dgm:pt modelId="{4D2FC7C7-07D7-4382-A755-4A71807C8D55}" type="pres">
      <dgm:prSet presAssocID="{6E7018EC-7628-455B-B78A-C76430865348}" presName="Name37" presStyleLbl="parChTrans1D2" presStyleIdx="1" presStyleCnt="3"/>
      <dgm:spPr/>
      <dgm:t>
        <a:bodyPr/>
        <a:lstStyle/>
        <a:p>
          <a:endParaRPr lang="ru-RU"/>
        </a:p>
      </dgm:t>
    </dgm:pt>
    <dgm:pt modelId="{9B3DE71D-D13F-4322-9128-1E70D3A95D14}" type="pres">
      <dgm:prSet presAssocID="{BD8F7D75-DB80-42FD-AA17-601642CB8600}" presName="hierRoot2" presStyleCnt="0">
        <dgm:presLayoutVars>
          <dgm:hierBranch val="init"/>
        </dgm:presLayoutVars>
      </dgm:prSet>
      <dgm:spPr/>
    </dgm:pt>
    <dgm:pt modelId="{5C1A3A86-6E83-446B-9C91-0FDF6EB692AA}" type="pres">
      <dgm:prSet presAssocID="{BD8F7D75-DB80-42FD-AA17-601642CB8600}" presName="rootComposite" presStyleCnt="0"/>
      <dgm:spPr/>
    </dgm:pt>
    <dgm:pt modelId="{F17EA91E-1513-49AA-BAFD-51260112FD9E}" type="pres">
      <dgm:prSet presAssocID="{BD8F7D75-DB80-42FD-AA17-601642CB860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4DB8E6-80DE-47FB-A787-20A97B347A77}" type="pres">
      <dgm:prSet presAssocID="{BD8F7D75-DB80-42FD-AA17-601642CB8600}" presName="rootConnector" presStyleLbl="node2" presStyleIdx="1" presStyleCnt="3"/>
      <dgm:spPr/>
      <dgm:t>
        <a:bodyPr/>
        <a:lstStyle/>
        <a:p>
          <a:endParaRPr lang="ru-RU"/>
        </a:p>
      </dgm:t>
    </dgm:pt>
    <dgm:pt modelId="{63898A46-CAE2-4097-9766-0E5F9BF6156E}" type="pres">
      <dgm:prSet presAssocID="{BD8F7D75-DB80-42FD-AA17-601642CB8600}" presName="hierChild4" presStyleCnt="0"/>
      <dgm:spPr/>
    </dgm:pt>
    <dgm:pt modelId="{A90FDADF-5FB0-48E5-9C7F-D28D5DF46A08}" type="pres">
      <dgm:prSet presAssocID="{BD8F7D75-DB80-42FD-AA17-601642CB8600}" presName="hierChild5" presStyleCnt="0"/>
      <dgm:spPr/>
    </dgm:pt>
    <dgm:pt modelId="{70332E8D-F574-4E1E-AC09-E821EBB71B4C}" type="pres">
      <dgm:prSet presAssocID="{06C001B3-7198-4CD7-AD50-50922C2650EC}" presName="Name37" presStyleLbl="parChTrans1D2" presStyleIdx="2" presStyleCnt="3"/>
      <dgm:spPr/>
      <dgm:t>
        <a:bodyPr/>
        <a:lstStyle/>
        <a:p>
          <a:endParaRPr lang="ru-RU"/>
        </a:p>
      </dgm:t>
    </dgm:pt>
    <dgm:pt modelId="{36F1AAED-C2E4-4905-8633-2C9F2232B3C3}" type="pres">
      <dgm:prSet presAssocID="{044094B1-0B9F-4806-9DB4-F20648822627}" presName="hierRoot2" presStyleCnt="0">
        <dgm:presLayoutVars>
          <dgm:hierBranch val="init"/>
        </dgm:presLayoutVars>
      </dgm:prSet>
      <dgm:spPr/>
    </dgm:pt>
    <dgm:pt modelId="{C7401E43-56CD-47CC-843F-C00C96746481}" type="pres">
      <dgm:prSet presAssocID="{044094B1-0B9F-4806-9DB4-F20648822627}" presName="rootComposite" presStyleCnt="0"/>
      <dgm:spPr/>
    </dgm:pt>
    <dgm:pt modelId="{21756E69-903B-4E99-90FF-89F22A8CC60F}" type="pres">
      <dgm:prSet presAssocID="{044094B1-0B9F-4806-9DB4-F2064882262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660D90-EC92-4B69-B550-D68C0C468794}" type="pres">
      <dgm:prSet presAssocID="{044094B1-0B9F-4806-9DB4-F20648822627}" presName="rootConnector" presStyleLbl="node2" presStyleIdx="2" presStyleCnt="3"/>
      <dgm:spPr/>
      <dgm:t>
        <a:bodyPr/>
        <a:lstStyle/>
        <a:p>
          <a:endParaRPr lang="ru-RU"/>
        </a:p>
      </dgm:t>
    </dgm:pt>
    <dgm:pt modelId="{2BB665EB-A5AD-4132-B3EB-A80B720790CB}" type="pres">
      <dgm:prSet presAssocID="{044094B1-0B9F-4806-9DB4-F20648822627}" presName="hierChild4" presStyleCnt="0"/>
      <dgm:spPr/>
    </dgm:pt>
    <dgm:pt modelId="{69F9DA0E-5996-4732-80DD-123A6CCE07F3}" type="pres">
      <dgm:prSet presAssocID="{044094B1-0B9F-4806-9DB4-F20648822627}" presName="hierChild5" presStyleCnt="0"/>
      <dgm:spPr/>
    </dgm:pt>
    <dgm:pt modelId="{242679C0-0E68-4237-BF0E-DE8622F2A80D}" type="pres">
      <dgm:prSet presAssocID="{50032095-24FE-430D-871F-0F8AE5E3AF92}" presName="hierChild3" presStyleCnt="0"/>
      <dgm:spPr/>
    </dgm:pt>
  </dgm:ptLst>
  <dgm:cxnLst>
    <dgm:cxn modelId="{B5F52F0A-2FAA-4156-B544-B687DB063EE6}" type="presOf" srcId="{6E7018EC-7628-455B-B78A-C76430865348}" destId="{4D2FC7C7-07D7-4382-A755-4A71807C8D55}" srcOrd="0" destOrd="0" presId="urn:microsoft.com/office/officeart/2005/8/layout/orgChart1"/>
    <dgm:cxn modelId="{A38A8105-5674-4648-9235-6DBF68B65CFA}" type="presOf" srcId="{50032095-24FE-430D-871F-0F8AE5E3AF92}" destId="{EA594B09-6BF7-41BD-93E8-6732C05E2428}" srcOrd="0" destOrd="0" presId="urn:microsoft.com/office/officeart/2005/8/layout/orgChart1"/>
    <dgm:cxn modelId="{307D7EF7-81D7-49E3-B9BA-F77F5713E93D}" srcId="{50032095-24FE-430D-871F-0F8AE5E3AF92}" destId="{BD8F7D75-DB80-42FD-AA17-601642CB8600}" srcOrd="1" destOrd="0" parTransId="{6E7018EC-7628-455B-B78A-C76430865348}" sibTransId="{9A95D124-4F58-44D5-9D62-492D84E94D9D}"/>
    <dgm:cxn modelId="{830F2A0B-6760-4A93-BC19-3682566D5E2C}" type="presOf" srcId="{044094B1-0B9F-4806-9DB4-F20648822627}" destId="{21756E69-903B-4E99-90FF-89F22A8CC60F}" srcOrd="0" destOrd="0" presId="urn:microsoft.com/office/officeart/2005/8/layout/orgChart1"/>
    <dgm:cxn modelId="{35AE0539-E54A-4EA4-BF22-CFE912FE8428}" type="presOf" srcId="{BD8F7D75-DB80-42FD-AA17-601642CB8600}" destId="{F17EA91E-1513-49AA-BAFD-51260112FD9E}" srcOrd="0" destOrd="0" presId="urn:microsoft.com/office/officeart/2005/8/layout/orgChart1"/>
    <dgm:cxn modelId="{30791EF1-4EFE-40B7-ADC4-23EF50B0AFA7}" type="presOf" srcId="{4C9EDE72-48C1-4660-AC12-87773EA14A31}" destId="{7F39F45D-DB9B-4671-B822-E890C5E541FA}" srcOrd="0" destOrd="0" presId="urn:microsoft.com/office/officeart/2005/8/layout/orgChart1"/>
    <dgm:cxn modelId="{4524852F-069E-4E36-BCF4-51181B7CAF65}" type="presOf" srcId="{BD8F7D75-DB80-42FD-AA17-601642CB8600}" destId="{284DB8E6-80DE-47FB-A787-20A97B347A77}" srcOrd="1" destOrd="0" presId="urn:microsoft.com/office/officeart/2005/8/layout/orgChart1"/>
    <dgm:cxn modelId="{99179775-7A41-4E9C-AF9D-F0B0C265C8CD}" type="presOf" srcId="{06C001B3-7198-4CD7-AD50-50922C2650EC}" destId="{70332E8D-F574-4E1E-AC09-E821EBB71B4C}" srcOrd="0" destOrd="0" presId="urn:microsoft.com/office/officeart/2005/8/layout/orgChart1"/>
    <dgm:cxn modelId="{01C540FF-24C9-446B-9502-228864E35416}" srcId="{50032095-24FE-430D-871F-0F8AE5E3AF92}" destId="{C23F7618-8DFF-46D6-AD32-64B6529B01C7}" srcOrd="0" destOrd="0" parTransId="{2DD8C75D-D9B8-4F87-8168-5B0B41CCA7AE}" sibTransId="{7AA45A0E-DE3F-4DA6-A985-255CDC46CDAC}"/>
    <dgm:cxn modelId="{81FE38A6-75F6-40EE-B209-9ABDA5C848E9}" srcId="{50032095-24FE-430D-871F-0F8AE5E3AF92}" destId="{044094B1-0B9F-4806-9DB4-F20648822627}" srcOrd="2" destOrd="0" parTransId="{06C001B3-7198-4CD7-AD50-50922C2650EC}" sibTransId="{46C5B098-48D6-4AD6-BEED-C48221150556}"/>
    <dgm:cxn modelId="{24CEB7CD-1283-4EDD-BFB0-3172479F493F}" type="presOf" srcId="{C23F7618-8DFF-46D6-AD32-64B6529B01C7}" destId="{8439C824-854C-4AD3-902A-D5026CF96136}" srcOrd="1" destOrd="0" presId="urn:microsoft.com/office/officeart/2005/8/layout/orgChart1"/>
    <dgm:cxn modelId="{8B3DD1F6-7497-48E4-9D37-A41D69CBDADE}" srcId="{4C9EDE72-48C1-4660-AC12-87773EA14A31}" destId="{50032095-24FE-430D-871F-0F8AE5E3AF92}" srcOrd="0" destOrd="0" parTransId="{4EFF9876-EBB3-46F7-8ACD-9D957CFD93D1}" sibTransId="{690F3A58-F08E-4CB6-95A7-6514E0028256}"/>
    <dgm:cxn modelId="{B2E9BD2F-7395-40C8-B5A9-D45FF90D3A51}" type="presOf" srcId="{C23F7618-8DFF-46D6-AD32-64B6529B01C7}" destId="{15261AB2-3886-42DF-A9E7-4FAAF41BC4C4}" srcOrd="0" destOrd="0" presId="urn:microsoft.com/office/officeart/2005/8/layout/orgChart1"/>
    <dgm:cxn modelId="{74490796-CB62-4581-8E2E-0D2E3606FC36}" type="presOf" srcId="{044094B1-0B9F-4806-9DB4-F20648822627}" destId="{1B660D90-EC92-4B69-B550-D68C0C468794}" srcOrd="1" destOrd="0" presId="urn:microsoft.com/office/officeart/2005/8/layout/orgChart1"/>
    <dgm:cxn modelId="{86EF26E1-7AA0-4775-844A-0FA69056DCC6}" type="presOf" srcId="{50032095-24FE-430D-871F-0F8AE5E3AF92}" destId="{EA4B2A6C-8EF7-409D-B7D1-370409A38ABA}" srcOrd="1" destOrd="0" presId="urn:microsoft.com/office/officeart/2005/8/layout/orgChart1"/>
    <dgm:cxn modelId="{18C7E383-77B3-42CB-9C20-2BE4DBEF76BB}" type="presOf" srcId="{2DD8C75D-D9B8-4F87-8168-5B0B41CCA7AE}" destId="{44BECB7B-6843-497D-8901-1C9CE83C40B5}" srcOrd="0" destOrd="0" presId="urn:microsoft.com/office/officeart/2005/8/layout/orgChart1"/>
    <dgm:cxn modelId="{416BBAFC-F581-4F68-B697-416DEEA3D8C2}" type="presParOf" srcId="{7F39F45D-DB9B-4671-B822-E890C5E541FA}" destId="{537DB966-07C7-4804-8E7E-9FFE8908E91F}" srcOrd="0" destOrd="0" presId="urn:microsoft.com/office/officeart/2005/8/layout/orgChart1"/>
    <dgm:cxn modelId="{E77C5CAF-ED43-48BD-9E45-8E6550D8C82F}" type="presParOf" srcId="{537DB966-07C7-4804-8E7E-9FFE8908E91F}" destId="{3A77EA6E-1DE7-422A-B1C4-1EEF52F92220}" srcOrd="0" destOrd="0" presId="urn:microsoft.com/office/officeart/2005/8/layout/orgChart1"/>
    <dgm:cxn modelId="{9C6D1386-4574-4AC1-830B-3E5C853D1218}" type="presParOf" srcId="{3A77EA6E-1DE7-422A-B1C4-1EEF52F92220}" destId="{EA594B09-6BF7-41BD-93E8-6732C05E2428}" srcOrd="0" destOrd="0" presId="urn:microsoft.com/office/officeart/2005/8/layout/orgChart1"/>
    <dgm:cxn modelId="{503B777A-F5CE-4666-92A3-76401BADE0EE}" type="presParOf" srcId="{3A77EA6E-1DE7-422A-B1C4-1EEF52F92220}" destId="{EA4B2A6C-8EF7-409D-B7D1-370409A38ABA}" srcOrd="1" destOrd="0" presId="urn:microsoft.com/office/officeart/2005/8/layout/orgChart1"/>
    <dgm:cxn modelId="{F26B1FF0-AB39-402D-9C9D-FE2F33B54809}" type="presParOf" srcId="{537DB966-07C7-4804-8E7E-9FFE8908E91F}" destId="{291D9F0B-8DF2-4EA6-9146-F47309B7CC92}" srcOrd="1" destOrd="0" presId="urn:microsoft.com/office/officeart/2005/8/layout/orgChart1"/>
    <dgm:cxn modelId="{16447785-DDE5-403F-B5C7-846D57E7C3DF}" type="presParOf" srcId="{291D9F0B-8DF2-4EA6-9146-F47309B7CC92}" destId="{44BECB7B-6843-497D-8901-1C9CE83C40B5}" srcOrd="0" destOrd="0" presId="urn:microsoft.com/office/officeart/2005/8/layout/orgChart1"/>
    <dgm:cxn modelId="{33FD8E68-B438-4B5A-9C3B-89F9BADDE955}" type="presParOf" srcId="{291D9F0B-8DF2-4EA6-9146-F47309B7CC92}" destId="{70961525-FCC9-403E-9184-C8B7CD501026}" srcOrd="1" destOrd="0" presId="urn:microsoft.com/office/officeart/2005/8/layout/orgChart1"/>
    <dgm:cxn modelId="{032085C8-52B3-4A0F-9536-BCC48A9E648F}" type="presParOf" srcId="{70961525-FCC9-403E-9184-C8B7CD501026}" destId="{5165EA79-3984-4990-9CFA-E550D7CB2B2E}" srcOrd="0" destOrd="0" presId="urn:microsoft.com/office/officeart/2005/8/layout/orgChart1"/>
    <dgm:cxn modelId="{9B7ED081-D4E6-4686-91A9-7ED429D8CBAC}" type="presParOf" srcId="{5165EA79-3984-4990-9CFA-E550D7CB2B2E}" destId="{15261AB2-3886-42DF-A9E7-4FAAF41BC4C4}" srcOrd="0" destOrd="0" presId="urn:microsoft.com/office/officeart/2005/8/layout/orgChart1"/>
    <dgm:cxn modelId="{FEF1E558-8060-496E-B373-898385B8F946}" type="presParOf" srcId="{5165EA79-3984-4990-9CFA-E550D7CB2B2E}" destId="{8439C824-854C-4AD3-902A-D5026CF96136}" srcOrd="1" destOrd="0" presId="urn:microsoft.com/office/officeart/2005/8/layout/orgChart1"/>
    <dgm:cxn modelId="{D14014EE-BF3D-48D0-A8FB-AFAF47394A1D}" type="presParOf" srcId="{70961525-FCC9-403E-9184-C8B7CD501026}" destId="{096BE02C-1AD9-450F-A93D-51BDCCDAFF81}" srcOrd="1" destOrd="0" presId="urn:microsoft.com/office/officeart/2005/8/layout/orgChart1"/>
    <dgm:cxn modelId="{161DCD36-AF2D-4F9B-BD25-7A714E328624}" type="presParOf" srcId="{70961525-FCC9-403E-9184-C8B7CD501026}" destId="{ED98C985-FB8B-4E1A-B663-B7994D071AEB}" srcOrd="2" destOrd="0" presId="urn:microsoft.com/office/officeart/2005/8/layout/orgChart1"/>
    <dgm:cxn modelId="{9A5AAD15-DE1D-43B5-8606-3C11EBBE7D1B}" type="presParOf" srcId="{291D9F0B-8DF2-4EA6-9146-F47309B7CC92}" destId="{4D2FC7C7-07D7-4382-A755-4A71807C8D55}" srcOrd="2" destOrd="0" presId="urn:microsoft.com/office/officeart/2005/8/layout/orgChart1"/>
    <dgm:cxn modelId="{B593CFCC-0FF0-4153-8FE6-6A4F38BE50F0}" type="presParOf" srcId="{291D9F0B-8DF2-4EA6-9146-F47309B7CC92}" destId="{9B3DE71D-D13F-4322-9128-1E70D3A95D14}" srcOrd="3" destOrd="0" presId="urn:microsoft.com/office/officeart/2005/8/layout/orgChart1"/>
    <dgm:cxn modelId="{40C7DD45-36F8-45B0-80D1-B286C55E9E52}" type="presParOf" srcId="{9B3DE71D-D13F-4322-9128-1E70D3A95D14}" destId="{5C1A3A86-6E83-446B-9C91-0FDF6EB692AA}" srcOrd="0" destOrd="0" presId="urn:microsoft.com/office/officeart/2005/8/layout/orgChart1"/>
    <dgm:cxn modelId="{93C9614B-5A1E-4A71-AF22-2C202F624427}" type="presParOf" srcId="{5C1A3A86-6E83-446B-9C91-0FDF6EB692AA}" destId="{F17EA91E-1513-49AA-BAFD-51260112FD9E}" srcOrd="0" destOrd="0" presId="urn:microsoft.com/office/officeart/2005/8/layout/orgChart1"/>
    <dgm:cxn modelId="{83D232A4-3449-4C0E-8E3D-40F5B1211642}" type="presParOf" srcId="{5C1A3A86-6E83-446B-9C91-0FDF6EB692AA}" destId="{284DB8E6-80DE-47FB-A787-20A97B347A77}" srcOrd="1" destOrd="0" presId="urn:microsoft.com/office/officeart/2005/8/layout/orgChart1"/>
    <dgm:cxn modelId="{F85AAB77-5688-4636-9E40-6F8AEDED46BE}" type="presParOf" srcId="{9B3DE71D-D13F-4322-9128-1E70D3A95D14}" destId="{63898A46-CAE2-4097-9766-0E5F9BF6156E}" srcOrd="1" destOrd="0" presId="urn:microsoft.com/office/officeart/2005/8/layout/orgChart1"/>
    <dgm:cxn modelId="{7BF087C4-CC17-4CF0-81DC-F9FA74CC25CD}" type="presParOf" srcId="{9B3DE71D-D13F-4322-9128-1E70D3A95D14}" destId="{A90FDADF-5FB0-48E5-9C7F-D28D5DF46A08}" srcOrd="2" destOrd="0" presId="urn:microsoft.com/office/officeart/2005/8/layout/orgChart1"/>
    <dgm:cxn modelId="{8BDC70BF-3ACC-4230-AFF3-C35E200E1B8E}" type="presParOf" srcId="{291D9F0B-8DF2-4EA6-9146-F47309B7CC92}" destId="{70332E8D-F574-4E1E-AC09-E821EBB71B4C}" srcOrd="4" destOrd="0" presId="urn:microsoft.com/office/officeart/2005/8/layout/orgChart1"/>
    <dgm:cxn modelId="{BA1DF392-4817-49C4-B73D-7E833DA4D87F}" type="presParOf" srcId="{291D9F0B-8DF2-4EA6-9146-F47309B7CC92}" destId="{36F1AAED-C2E4-4905-8633-2C9F2232B3C3}" srcOrd="5" destOrd="0" presId="urn:microsoft.com/office/officeart/2005/8/layout/orgChart1"/>
    <dgm:cxn modelId="{96E5E580-4483-4CA8-A2CE-DE2EDD06A64B}" type="presParOf" srcId="{36F1AAED-C2E4-4905-8633-2C9F2232B3C3}" destId="{C7401E43-56CD-47CC-843F-C00C96746481}" srcOrd="0" destOrd="0" presId="urn:microsoft.com/office/officeart/2005/8/layout/orgChart1"/>
    <dgm:cxn modelId="{D487B451-A20D-43FB-8C34-0339043B8253}" type="presParOf" srcId="{C7401E43-56CD-47CC-843F-C00C96746481}" destId="{21756E69-903B-4E99-90FF-89F22A8CC60F}" srcOrd="0" destOrd="0" presId="urn:microsoft.com/office/officeart/2005/8/layout/orgChart1"/>
    <dgm:cxn modelId="{77BF7B33-4A17-4AF9-AEC6-24BE976BC890}" type="presParOf" srcId="{C7401E43-56CD-47CC-843F-C00C96746481}" destId="{1B660D90-EC92-4B69-B550-D68C0C468794}" srcOrd="1" destOrd="0" presId="urn:microsoft.com/office/officeart/2005/8/layout/orgChart1"/>
    <dgm:cxn modelId="{2A9CB9F2-DAF1-4D1E-AE97-5AE489C85DD4}" type="presParOf" srcId="{36F1AAED-C2E4-4905-8633-2C9F2232B3C3}" destId="{2BB665EB-A5AD-4132-B3EB-A80B720790CB}" srcOrd="1" destOrd="0" presId="urn:microsoft.com/office/officeart/2005/8/layout/orgChart1"/>
    <dgm:cxn modelId="{3F9115E6-1561-4250-BDFD-3E037F09A93D}" type="presParOf" srcId="{36F1AAED-C2E4-4905-8633-2C9F2232B3C3}" destId="{69F9DA0E-5996-4732-80DD-123A6CCE07F3}" srcOrd="2" destOrd="0" presId="urn:microsoft.com/office/officeart/2005/8/layout/orgChart1"/>
    <dgm:cxn modelId="{AE586593-5A9F-4865-A588-8DB79AE0A249}" type="presParOf" srcId="{537DB966-07C7-4804-8E7E-9FFE8908E91F}" destId="{242679C0-0E68-4237-BF0E-DE8622F2A80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348838-9DD6-49A2-9FD2-411E597C360C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06205E-F3B4-4E98-A4A2-5C085615C8C1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ВИХРЬ НЕОТЛОЖНЫХ ДЕЛ</a:t>
          </a:r>
        </a:p>
        <a:p>
          <a:r>
            <a:rPr lang="ru-RU" sz="1800" dirty="0" smtClean="0"/>
            <a:t>(ежедневная работа)</a:t>
          </a:r>
        </a:p>
        <a:p>
          <a:r>
            <a:rPr lang="ru-RU" sz="1700" b="1" dirty="0" smtClean="0"/>
            <a:t>СРОЧНО</a:t>
          </a:r>
        </a:p>
        <a:p>
          <a:r>
            <a:rPr lang="ru-RU" sz="1800" dirty="0" smtClean="0"/>
            <a:t>(она влияет на нас)</a:t>
          </a:r>
          <a:endParaRPr lang="ru-RU" sz="1800" dirty="0"/>
        </a:p>
      </dgm:t>
    </dgm:pt>
    <dgm:pt modelId="{3C33EED7-8301-4CAD-97D0-120C967DB1EA}" type="parTrans" cxnId="{3EF89D54-5AD5-43BE-B6EE-F219CDA7CD6D}">
      <dgm:prSet/>
      <dgm:spPr/>
      <dgm:t>
        <a:bodyPr/>
        <a:lstStyle/>
        <a:p>
          <a:endParaRPr lang="ru-RU"/>
        </a:p>
      </dgm:t>
    </dgm:pt>
    <dgm:pt modelId="{E61C5EDD-DD1E-4B6D-A5AD-6F26788911E5}" type="sibTrans" cxnId="{3EF89D54-5AD5-43BE-B6EE-F219CDA7CD6D}">
      <dgm:prSet/>
      <dgm:spPr/>
      <dgm:t>
        <a:bodyPr/>
        <a:lstStyle/>
        <a:p>
          <a:endParaRPr lang="ru-RU"/>
        </a:p>
      </dgm:t>
    </dgm:pt>
    <dgm:pt modelId="{E6214C29-BE7B-40D5-9FCD-47FC4A871CA8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ЦЕЛИ</a:t>
          </a:r>
        </a:p>
        <a:p>
          <a:pPr marL="0" indent="0">
            <a:tabLst>
              <a:tab pos="179388" algn="l"/>
            </a:tabLst>
          </a:pPr>
          <a:r>
            <a:rPr lang="ru-RU" sz="1800" dirty="0" smtClean="0"/>
            <a:t>(новые виды деятельности)</a:t>
          </a:r>
        </a:p>
        <a:p>
          <a:r>
            <a:rPr lang="ru-RU" sz="1700" b="1" dirty="0" smtClean="0"/>
            <a:t>ВАЖНО</a:t>
          </a:r>
        </a:p>
        <a:p>
          <a:r>
            <a:rPr lang="ru-RU" sz="1800" dirty="0" smtClean="0"/>
            <a:t>(мы влияем на них)</a:t>
          </a:r>
          <a:endParaRPr lang="ru-RU" sz="1800" dirty="0"/>
        </a:p>
      </dgm:t>
    </dgm:pt>
    <dgm:pt modelId="{07DDA040-E6AE-4755-91CF-00C2C35FC9EA}" type="parTrans" cxnId="{92D802ED-38D8-4473-AF26-A8F9964B29C2}">
      <dgm:prSet/>
      <dgm:spPr/>
      <dgm:t>
        <a:bodyPr/>
        <a:lstStyle/>
        <a:p>
          <a:endParaRPr lang="ru-RU"/>
        </a:p>
      </dgm:t>
    </dgm:pt>
    <dgm:pt modelId="{0C60041B-6D07-4964-BAE0-F36677FF0131}" type="sibTrans" cxnId="{92D802ED-38D8-4473-AF26-A8F9964B29C2}">
      <dgm:prSet/>
      <dgm:spPr/>
      <dgm:t>
        <a:bodyPr/>
        <a:lstStyle/>
        <a:p>
          <a:endParaRPr lang="ru-RU"/>
        </a:p>
      </dgm:t>
    </dgm:pt>
    <dgm:pt modelId="{51BB0B52-F5F8-46AB-88FF-7DB336EA4EC9}" type="pres">
      <dgm:prSet presAssocID="{85348838-9DD6-49A2-9FD2-411E597C360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819F17-F1BB-4573-BB67-DFD7B1117409}" type="pres">
      <dgm:prSet presAssocID="{9106205E-F3B4-4E98-A4A2-5C085615C8C1}" presName="arrow" presStyleLbl="node1" presStyleIdx="0" presStyleCnt="2" custScaleY="1000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B0739B-E962-46F4-A831-77884B74F110}" type="pres">
      <dgm:prSet presAssocID="{E6214C29-BE7B-40D5-9FCD-47FC4A871CA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D55DE1-D36E-454E-8C13-13548AF21F52}" type="presOf" srcId="{E6214C29-BE7B-40D5-9FCD-47FC4A871CA8}" destId="{F0B0739B-E962-46F4-A831-77884B74F110}" srcOrd="0" destOrd="0" presId="urn:microsoft.com/office/officeart/2005/8/layout/arrow5"/>
    <dgm:cxn modelId="{2AB56997-2E7C-408C-84F6-63C1C3D12AE4}" type="presOf" srcId="{9106205E-F3B4-4E98-A4A2-5C085615C8C1}" destId="{A7819F17-F1BB-4573-BB67-DFD7B1117409}" srcOrd="0" destOrd="0" presId="urn:microsoft.com/office/officeart/2005/8/layout/arrow5"/>
    <dgm:cxn modelId="{3EF89D54-5AD5-43BE-B6EE-F219CDA7CD6D}" srcId="{85348838-9DD6-49A2-9FD2-411E597C360C}" destId="{9106205E-F3B4-4E98-A4A2-5C085615C8C1}" srcOrd="0" destOrd="0" parTransId="{3C33EED7-8301-4CAD-97D0-120C967DB1EA}" sibTransId="{E61C5EDD-DD1E-4B6D-A5AD-6F26788911E5}"/>
    <dgm:cxn modelId="{92D802ED-38D8-4473-AF26-A8F9964B29C2}" srcId="{85348838-9DD6-49A2-9FD2-411E597C360C}" destId="{E6214C29-BE7B-40D5-9FCD-47FC4A871CA8}" srcOrd="1" destOrd="0" parTransId="{07DDA040-E6AE-4755-91CF-00C2C35FC9EA}" sibTransId="{0C60041B-6D07-4964-BAE0-F36677FF0131}"/>
    <dgm:cxn modelId="{77F81B87-9D85-4A7B-A1C9-00A06A004636}" type="presOf" srcId="{85348838-9DD6-49A2-9FD2-411E597C360C}" destId="{51BB0B52-F5F8-46AB-88FF-7DB336EA4EC9}" srcOrd="0" destOrd="0" presId="urn:microsoft.com/office/officeart/2005/8/layout/arrow5"/>
    <dgm:cxn modelId="{58134C79-B6F1-4A66-AAFA-A570E9763A08}" type="presParOf" srcId="{51BB0B52-F5F8-46AB-88FF-7DB336EA4EC9}" destId="{A7819F17-F1BB-4573-BB67-DFD7B1117409}" srcOrd="0" destOrd="0" presId="urn:microsoft.com/office/officeart/2005/8/layout/arrow5"/>
    <dgm:cxn modelId="{136FEC8F-B731-4B04-B7EA-0F2641193AD7}" type="presParOf" srcId="{51BB0B52-F5F8-46AB-88FF-7DB336EA4EC9}" destId="{F0B0739B-E962-46F4-A831-77884B74F110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D9D1D-C57B-4BAA-A022-E9EBA370652A}">
      <dsp:nvSpPr>
        <dsp:cNvPr id="0" name=""/>
        <dsp:cNvSpPr/>
      </dsp:nvSpPr>
      <dsp:spPr>
        <a:xfrm>
          <a:off x="0" y="1128057"/>
          <a:ext cx="8208912" cy="150407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ACAD5B-9FCE-4273-A293-B82CC6495699}">
      <dsp:nvSpPr>
        <dsp:cNvPr id="0" name=""/>
        <dsp:cNvSpPr/>
      </dsp:nvSpPr>
      <dsp:spPr>
        <a:xfrm>
          <a:off x="3607" y="0"/>
          <a:ext cx="2380905" cy="150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1</a:t>
          </a:r>
          <a:endParaRPr lang="ru-RU" sz="4600" kern="1200" dirty="0"/>
        </a:p>
      </dsp:txBody>
      <dsp:txXfrm>
        <a:off x="3607" y="0"/>
        <a:ext cx="2380905" cy="1504076"/>
      </dsp:txXfrm>
    </dsp:sp>
    <dsp:sp modelId="{E1765725-D369-4150-A679-4A61518C9BE2}">
      <dsp:nvSpPr>
        <dsp:cNvPr id="0" name=""/>
        <dsp:cNvSpPr/>
      </dsp:nvSpPr>
      <dsp:spPr>
        <a:xfrm>
          <a:off x="1006050" y="1692086"/>
          <a:ext cx="376019" cy="3760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5A8610-BF40-44D1-9207-1380CB119449}">
      <dsp:nvSpPr>
        <dsp:cNvPr id="0" name=""/>
        <dsp:cNvSpPr/>
      </dsp:nvSpPr>
      <dsp:spPr>
        <a:xfrm>
          <a:off x="2503557" y="2256115"/>
          <a:ext cx="2380905" cy="150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t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2</a:t>
          </a:r>
          <a:endParaRPr lang="ru-RU" sz="4600" kern="1200" dirty="0"/>
        </a:p>
      </dsp:txBody>
      <dsp:txXfrm>
        <a:off x="2503557" y="2256115"/>
        <a:ext cx="2380905" cy="1504076"/>
      </dsp:txXfrm>
    </dsp:sp>
    <dsp:sp modelId="{3B5A6821-16C3-4CB4-A008-C8C37392B8D1}">
      <dsp:nvSpPr>
        <dsp:cNvPr id="0" name=""/>
        <dsp:cNvSpPr/>
      </dsp:nvSpPr>
      <dsp:spPr>
        <a:xfrm>
          <a:off x="3506000" y="1692086"/>
          <a:ext cx="376019" cy="3760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932DA-7D05-477D-8EF2-E47DB5566057}">
      <dsp:nvSpPr>
        <dsp:cNvPr id="0" name=""/>
        <dsp:cNvSpPr/>
      </dsp:nvSpPr>
      <dsp:spPr>
        <a:xfrm>
          <a:off x="5003508" y="0"/>
          <a:ext cx="2380905" cy="150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3</a:t>
          </a:r>
          <a:endParaRPr lang="ru-RU" sz="4600" kern="1200" dirty="0"/>
        </a:p>
      </dsp:txBody>
      <dsp:txXfrm>
        <a:off x="5003508" y="0"/>
        <a:ext cx="2380905" cy="1504076"/>
      </dsp:txXfrm>
    </dsp:sp>
    <dsp:sp modelId="{F949F5EA-ED46-4D0A-AE61-82FDFFC06D06}">
      <dsp:nvSpPr>
        <dsp:cNvPr id="0" name=""/>
        <dsp:cNvSpPr/>
      </dsp:nvSpPr>
      <dsp:spPr>
        <a:xfrm>
          <a:off x="6005951" y="1692086"/>
          <a:ext cx="376019" cy="3760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B0D0C2-3F7D-4BBB-BD2F-5AA73913EA94}">
      <dsp:nvSpPr>
        <dsp:cNvPr id="0" name=""/>
        <dsp:cNvSpPr/>
      </dsp:nvSpPr>
      <dsp:spPr>
        <a:xfrm>
          <a:off x="2705364" y="4105803"/>
          <a:ext cx="3230288" cy="20868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Пользователь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3178429" y="4411420"/>
        <a:ext cx="2284158" cy="1475650"/>
      </dsp:txXfrm>
    </dsp:sp>
    <dsp:sp modelId="{C04759BD-FCA9-4AD4-BB79-DC99A2AE1111}">
      <dsp:nvSpPr>
        <dsp:cNvPr id="0" name=""/>
        <dsp:cNvSpPr/>
      </dsp:nvSpPr>
      <dsp:spPr>
        <a:xfrm rot="13045682">
          <a:off x="1026070" y="3161880"/>
          <a:ext cx="2388067" cy="75971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CBA598-3664-4B70-B66A-D21CB3FE4D55}">
      <dsp:nvSpPr>
        <dsp:cNvPr id="0" name=""/>
        <dsp:cNvSpPr/>
      </dsp:nvSpPr>
      <dsp:spPr>
        <a:xfrm>
          <a:off x="5717" y="1803097"/>
          <a:ext cx="2532367" cy="2025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Фонд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65053" y="1862433"/>
        <a:ext cx="2413695" cy="1907222"/>
      </dsp:txXfrm>
    </dsp:sp>
    <dsp:sp modelId="{D49E76DE-03F8-4C95-8DF5-472EDE05AA54}">
      <dsp:nvSpPr>
        <dsp:cNvPr id="0" name=""/>
        <dsp:cNvSpPr/>
      </dsp:nvSpPr>
      <dsp:spPr>
        <a:xfrm rot="16113219">
          <a:off x="2920795" y="2235348"/>
          <a:ext cx="2671463" cy="75971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AB6E47C-F8B4-4AA1-B59E-F881B9C4A938}">
      <dsp:nvSpPr>
        <dsp:cNvPr id="0" name=""/>
        <dsp:cNvSpPr/>
      </dsp:nvSpPr>
      <dsp:spPr>
        <a:xfrm>
          <a:off x="2956628" y="266950"/>
          <a:ext cx="2532367" cy="2025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МТБ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3015964" y="326286"/>
        <a:ext cx="2413695" cy="1907222"/>
      </dsp:txXfrm>
    </dsp:sp>
    <dsp:sp modelId="{9614EC77-A329-40AE-985E-68E78FBF1C58}">
      <dsp:nvSpPr>
        <dsp:cNvPr id="0" name=""/>
        <dsp:cNvSpPr/>
      </dsp:nvSpPr>
      <dsp:spPr>
        <a:xfrm rot="19243536">
          <a:off x="5168282" y="3151762"/>
          <a:ext cx="2260767" cy="75971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16A8B60-E54D-4F08-B538-CD02FB6616FA}">
      <dsp:nvSpPr>
        <dsp:cNvPr id="0" name=""/>
        <dsp:cNvSpPr/>
      </dsp:nvSpPr>
      <dsp:spPr>
        <a:xfrm>
          <a:off x="5907539" y="1803097"/>
          <a:ext cx="2532367" cy="20258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Кадры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5966875" y="1862433"/>
        <a:ext cx="2413695" cy="19072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8D702-A560-4E63-B386-BB483865F7BC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ACF31-D003-424B-B236-FCBC0DEB11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4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РАЗВИТИЕ — высший тип движения и изменения в природе и обществе, связанный с переходом от одного качества, состояния к другому, от старого к новому. Всякое развитие характеризуется специфическими объектами, структурой (механизмом), источником, формами и направленностью.</a:t>
            </a:r>
          </a:p>
          <a:p>
            <a:endParaRPr lang="ru-RU" dirty="0" smtClean="0"/>
          </a:p>
          <a:p>
            <a:r>
              <a:rPr lang="ru-RU" dirty="0" smtClean="0"/>
              <a:t>Развитие – это процесс, но он не тождественен процессу  изменения.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328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651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многих слова "план" и планирование" ассоциируются с липкой рутиной, которая мешает во всю прыть оказывать качественные услуги населению. К сожалению, не получается, заснув в мрачном вчера, проснуться в светлом завтра. Приходится к нему идти - шаг за шагом, выбирая, куда поставить ногу. Планирование - это систематическая подготовка к завтрашнему дню, упорядоченный процесс, позволяющий организациям определить, чего они хотят достичь и как это сделать. Говоря о планировании, мы чаще всего имеем в виду постановку целей, но мало кто задумывается о "побочных эффектах" планирования, которые часто оказываются очень важными. Например, планирование помогает:</a:t>
            </a:r>
          </a:p>
          <a:p>
            <a:endParaRPr lang="ru-R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четко определить факторы окружающей действительности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выявить новые возможности и определить их важность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объективно взглянуть на вопросы управления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улучшить координацию деятельности и контроль за ее осуществлением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свести на нет последствия неблагоприятных изменений в окружающей организацию среде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более эффективно распределять время и использовать ресурсы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заложить основу для взаимодействия сотрудников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направить усилия отдельных сотрудников на достижение общей цели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четко распределить обязанности среди сотрудников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сформировать положительное отношение к переменам.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3314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Реализация новых идей вопреки вихрю неотложных дел означает преодоление не только его силы рассеивания внимания, но и инерции «того, как мы всегда делали».</a:t>
            </a:r>
          </a:p>
          <a:p>
            <a:r>
              <a:rPr lang="ru-RU" dirty="0" smtClean="0"/>
              <a:t>Таким образом, для достижения стратегических целей и задач Сосредоточьтесь на критически важных целях (КВЦ) – 1 или 2!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677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ru-RU" sz="1200" b="0" baseline="0" dirty="0" smtClean="0"/>
              <a:t>Шон </a:t>
            </a:r>
            <a:r>
              <a:rPr lang="ru-RU" sz="1200" b="0" baseline="0" dirty="0" err="1" smtClean="0"/>
              <a:t>Кови</a:t>
            </a:r>
            <a:r>
              <a:rPr lang="ru-RU" sz="1200" b="0" baseline="0" dirty="0" smtClean="0"/>
              <a:t>. Как достичь цели Альпина </a:t>
            </a:r>
            <a:r>
              <a:rPr lang="ru-RU" sz="1200" b="0" baseline="0" dirty="0" err="1" smtClean="0"/>
              <a:t>паблишер</a:t>
            </a:r>
            <a:r>
              <a:rPr lang="ru-RU" sz="1200" b="0" baseline="0" dirty="0" smtClean="0"/>
              <a:t>, 2013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ru-RU" dirty="0" smtClean="0"/>
              <a:t>Принципы: фокус, рычаг, вовлеченность и ответственность. Основная проблема для руководителей – их внедрение, особенно когда бушует вихрь неотложных дел.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ru-RU" dirty="0" smtClean="0"/>
              <a:t>При реализации стратегических целей необходимо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ru-RU" sz="1200" b="0" baseline="0" dirty="0" smtClean="0"/>
              <a:t>1.	Сосредоточится на 1 или 2 критически важных целях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ru-RU" sz="1200" b="0" baseline="0" dirty="0" smtClean="0"/>
              <a:t>2.	Принцип Рычага базируется на постулате: не все действия имеют равную силу. При осуществлении цели одни действия оказывают большее влияние, чем другие. Именно над ними надо работать, если мы хотим достичь поставленные цели.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ru-RU" sz="1200" b="0" baseline="0" dirty="0" smtClean="0"/>
              <a:t>3.	Для увеличения вовлеченности сотрудников необходимо использовать информационное табло и фиксировать её результаты достижения цели.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ru-RU" sz="1200" b="0" baseline="0" dirty="0" smtClean="0"/>
              <a:t>4.	Для повышения ответственности друг перед другом нужны регулярные -  В идеале – 1 раз в неделю командные (</a:t>
            </a:r>
            <a:r>
              <a:rPr lang="ru-RU" sz="1200" b="0" baseline="0" dirty="0" err="1" smtClean="0"/>
              <a:t>внутриотдельские</a:t>
            </a:r>
            <a:r>
              <a:rPr lang="ru-RU" sz="1200" b="0" baseline="0" dirty="0" smtClean="0"/>
              <a:t>) совещания. Люди сами выбирают обязательства не рассчитывая на команду сверху и относятся к ним более внимательно. Люди всегда более преданы своим идеям, а не приказам сверху. Обязательства выходят за рамки текущей работы и становятся обещаниями команде. Поскольку она каждую неделю избирает новые задачи, дисциплина 4 помогает создать своевременный еженедельный план их реализации, который адаптируется к проблемам и возможностям, которые невозможно предугадать в годовом стратегическом плане. Таким образом, команда получает возможность направлять энергию на КВЦ, не останавливаясь перед вихрем неотложных дел.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ru-RU" sz="1200" b="0" baseline="0" dirty="0" smtClean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  <p:extLst>
      <p:ext uri="{BB962C8B-B14F-4D97-AF65-F5344CB8AC3E}">
        <p14:creationId xmlns:p14="http://schemas.microsoft.com/office/powerpoint/2010/main" val="3929344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Чем развитие отличается от изменений?</a:t>
            </a:r>
          </a:p>
          <a:p>
            <a:r>
              <a:rPr lang="ru-RU" dirty="0" smtClean="0"/>
              <a:t>Если процесс изменения схватывает любые объекты, любые их стороны, то процесс развития — далеко не всякое изменение объекта, а лишь то, которое связано с преобразованиями во внутреннем строении объекта, в его структуре, представляющей собой совокупность функционально связанных друг с другом элементов, отношений и зависимостей.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Образующие процесса, отвечающие на вопрос «что развивается?», представляют собой исходный пункт процесса, образующие, отвечающие на вопрос «во что развивается?», — результат процесса. Если механизм развития уподобить совокупности разновеликих и разнонаправленных сил, то «отрезок прямой», связывающий исходный пункт с результатом процесса, будет как раз итогом, суммой всех этих сил, кратчайшим расстоянием, наиболее лаконично выражающим суть происходящих в объекте преобразований, и одновременно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вектором, указывающим направление этих преобразований.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727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 развитии можно говорить лишь применительно к объектам с тем или иным (простым или сложным) системным строением.</a:t>
            </a:r>
            <a:endParaRPr lang="en-US" dirty="0" smtClean="0"/>
          </a:p>
          <a:p>
            <a:endParaRPr lang="en-US" dirty="0" smtClean="0"/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Развитие представляет собой не всякое, но лишь т. н. качественное изменение в структуре объекта.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учесть, что любая структура характеризуется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тремя параметрами: количеством ее составляющих; порядком их расположения друг относительно друга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характером зависимостей между ними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то развитие будет означать переход от структуры одного качества (с одним количеством, порядком и типом зависимостей составляющих) к структуре другого качества (с иным количеством, порядком и типом зависимостей составляющих).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процесс развития не совпадает лишь с изменением (ростом или уменьшением) числа элементов структуры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качественное изменение структуры, появление в ней новых составляющих может иметь место и без видимого увеличения их количества, напр., за счет изменения функций старых элементов, характера отношений между ними и т. Д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Главное же, в силу системного характера развивающегося объекта, — возникновение или исчезновение в его структуре какого-либо составляющего никогда не равно только количественному изменению, простому прибавлению или вычитанию «одного», но ведет к возникновению множества новых связей и зависимостей, к преобразованию старых и т. д., т. е. сопровождается более или менее серьезным субстанциональным и/или функциональным преобразованием всей массы составляющих внутри системы в целом.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развитие представляет собой самодвижение объекта — имманентный процесс, источник которого заключен в самом развивающемся объекте. Согласно гегелевской и марксистской философии, развитие является продуктом борьбы противоположностей, борьбы новых и старых составляющих объекта и являет собой процесс преодоления, «снятия» одних противоречий и их замещения иными, новыми.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среди всех процессов развития традиционно различают две взаимосвязанные друг с другом формы: эволюцию и революцию. Первая—это медленные, постепенные, нередко скрытые от глаз изменения в структуре объекта; вторые — внезапные, резкие, скачкообразные изменения.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Считается, что целое развивается быстрее составляющих его элементов (тоже систем), следовательно, им выгоднее (т.е. энергетически менее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затратно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развиваться вместе. Важным качеством социальных систем является способность передавать информацию и управляться с помощью “целеполагания”.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408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рисунке, приведенном ниже, представлен примерный перечень внешних и внутренних факторов. Попробуйте определить для себя, что из этого перечня может благоприятно сказаться на вашей деятельности, а что может ей помешать; что у вас уже имеется, а что потребуется дополнительно для достижения поставленных вами целей. В левом прямоугольнике все внешние факторы делятся на благоприятные и враждебные по отношению к организации и проводимой ею деятельности; в круге - перечислить ресурсы, которые имеются в организации и те, что нужно привлечь для выполнения программы. Соответственно в правом прямоугольнике, на основе собранной информации, можно составить список, что для вас является “добром”, а что “злом” т.е. в чем организация сильна, а где можно столкнуться с проблемой. Список получится еще более подробным, если в этой работе будут участвовать как руководители вашей организации, так и рядовые сотрудники. </a:t>
            </a:r>
          </a:p>
          <a:p>
            <a:r>
              <a:rPr lang="ru-RU" dirty="0" smtClean="0"/>
              <a:t>NB: Такая совместная работа будет способствовать повышению отдачи от сотрудников, росту их энтузиазма и преданности организации.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Примерный перечень внешних и внутренних факторов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помещение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оборудование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квалифицированный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персонал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добровольцы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Технология Авторитет  финансовые средства  клиенты  услуги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517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Процесс планирования начинается “от печки” - с определения смысла существования организации, ее целей и задач. Это лакмусовая бумага для любых наших начинаний</a:t>
            </a:r>
            <a:r>
              <a:rPr lang="ru-RU" b="1" dirty="0" smtClean="0"/>
              <a:t>. Цели и задачи можно разделить на три группы: стратегические, тактические и оперативные. </a:t>
            </a:r>
          </a:p>
          <a:p>
            <a:r>
              <a:rPr lang="ru-RU" b="1" dirty="0" smtClean="0"/>
              <a:t>Стратегические цели и задачи позволяют нарисовать картину желаемого будущего </a:t>
            </a:r>
            <a:r>
              <a:rPr lang="ru-RU" dirty="0" smtClean="0"/>
              <a:t>для организации: степени ее жизнеспособности, места (ниши) организации в обществе, объема и качества предоставляемых услуг, доступных для нее материальных и финансовых ресурсов, стиля и методов руководства, репутации и авторитета, и т.д.</a:t>
            </a:r>
          </a:p>
          <a:p>
            <a:r>
              <a:rPr lang="ru-RU" b="1" dirty="0" smtClean="0"/>
              <a:t>Тактические цели и задачи дают возможность определять промежуточные этапы</a:t>
            </a:r>
            <a:r>
              <a:rPr lang="ru-RU" dirty="0" smtClean="0"/>
              <a:t>, которые необходимо пройти, чтобы достичь желаемого будущего. Они позволяют правильно распределять ресурсы и поэтому должны быть реалистичными, измеряемыми и взаимосвязанными. Кроме того, их необходимо расставить по степени важности.</a:t>
            </a:r>
          </a:p>
          <a:p>
            <a:r>
              <a:rPr lang="ru-RU" b="1" dirty="0" smtClean="0"/>
              <a:t>Оперативные цели и задачи определяют конкретные шаги </a:t>
            </a:r>
            <a:r>
              <a:rPr lang="ru-RU" dirty="0" smtClean="0"/>
              <a:t>по реализации промежуточных этапов. Именно эти задачи мы решаем каждый день.</a:t>
            </a:r>
          </a:p>
          <a:p>
            <a:r>
              <a:rPr lang="ru-RU" dirty="0" smtClean="0"/>
              <a:t>Несмотря на все различия, все три категории целей и задач имеют много общего. Лучше, если они:</a:t>
            </a:r>
          </a:p>
          <a:p>
            <a:r>
              <a:rPr lang="ru-RU" dirty="0" smtClean="0"/>
              <a:t>•конкретны и измеряемы. Конечно, далеко не все можно выразить “сухим языком цифр”, но по возможности к этому стоит стремиться. С конкретными результатами иметь дело гораздо легче, чем с неопределенными и расплывчатыми, и если задача поставлена конкретно, то и оценить ее выполнение гораздо легче; </a:t>
            </a:r>
          </a:p>
          <a:p>
            <a:r>
              <a:rPr lang="ru-RU" dirty="0" smtClean="0"/>
              <a:t>•сложны, но выполнимы. Недостижимые цели и задачи подавляют и обескураживают ваших сотрудников. Слишком простые - расхолаживают; </a:t>
            </a:r>
          </a:p>
          <a:p>
            <a:r>
              <a:rPr lang="ru-RU" dirty="0" smtClean="0"/>
              <a:t>•ориентированы на результат, а не процесс. Не нужно ставить слишком мелкие задачи, не оставляющие места для творчества; </a:t>
            </a:r>
          </a:p>
          <a:p>
            <a:r>
              <a:rPr lang="ru-RU" dirty="0" smtClean="0"/>
              <a:t>•ограничены во времени. Поставленный срок должен быть необходимым и достаточным для качественного выполнения конкретной задачи;</a:t>
            </a:r>
          </a:p>
          <a:p>
            <a:r>
              <a:rPr lang="ru-RU" dirty="0" smtClean="0"/>
              <a:t>NB: И самое главное - сотрудники, отвечающие за конкретные задачи, должны знать, что их качественное выполнение будет так или иначе вознаграждено.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207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Второй этап планирования направлен на определение факторов, влияющих на выполнение поставленных перед организацией задач. Их можно разделить на внешние и внутренние (по отношению к организации). Внутренние факторы могут включать психологический климат в коллективе, наличие необходимого оборудования, отлаженные системы управления и отчетности, </a:t>
            </a:r>
            <a:r>
              <a:rPr lang="ru-RU" dirty="0" err="1" smtClean="0"/>
              <a:t>ит.д</a:t>
            </a:r>
            <a:r>
              <a:rPr lang="ru-RU" dirty="0" smtClean="0"/>
              <a:t>. внешние факторы - это, например, политическая и экономическая ситуация в стране или регионе, законодательство, общественное мнение и пр.</a:t>
            </a:r>
          </a:p>
          <a:p>
            <a:r>
              <a:rPr lang="ru-RU" dirty="0" smtClean="0"/>
              <a:t>Оценка ресурсов и возможностей организации позволяет проанализировать позитивные и негативные факторы, влияющие на ее развитие, должным образом и своевременно реагировать на них. В зависимости от характера влияния организация может занимать “оборонительную” или “наступательную” позицию, планируя свою деятельность таким образом, чтобы максимально использовать открывающиеся возможности и свести к минимуму негативные воздействия.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508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Итак, мы решили, с чего начать и кто виноват в том, что мы до сих пор не начали. Мы знаем, чего мы хотим, что у нас для этого есть и чего не хватает; что нам может помочь, а что будет мешать. На этом этапе - прежде чем приступать к планированию конкретных шагов - хорошо вернуться назад и скорректировать первоначальные цели и задачи в соответствии с проведенным анализом ситуации. Обычно это помогает сдерживать ретивых строителей воздушных замков, избегать “</a:t>
            </a:r>
            <a:r>
              <a:rPr lang="ru-RU" dirty="0" err="1" smtClean="0"/>
              <a:t>незавершенки</a:t>
            </a:r>
            <a:r>
              <a:rPr lang="ru-RU" dirty="0" smtClean="0"/>
              <a:t>” и “долгостроя”. После этого можно спокойно приступать к составлению рабочего плана. </a:t>
            </a:r>
          </a:p>
          <a:p>
            <a:endParaRPr lang="en-US" dirty="0" smtClean="0"/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развитие представляет собой самодвижение объекта — имманентный процесс, источник которого заключен в самом развивающемся объекте. Согласно гегелевской и марксистской философии, развитие является продуктом борьбы противоположностей, борьбы новых и старых составляющих объекта и являет собой процесс преодоления, «снятия» одних противоречий и их замещения иными, новыми.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среди всех процессов развития традиционно различают две взаимосвязанные друг с другом формы: эволюцию и революцию. Первая—это медленные, постепенные, нередко скрытые от глаз изменения в структуре объекта; вторые — внезапные, резкие, скачкообразные изменения.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Считается, что целое развивается быстрее составляющих его элементов (тоже систем), следовательно, им выгоднее (т.е. энергетически менее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затратно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развиваться вместе. Важным качеством социальных систем является способность передавать информацию и управляться с помощью “целеполагания”.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832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Программа модернизации – план изменений</a:t>
            </a:r>
          </a:p>
          <a:p>
            <a:r>
              <a:rPr lang="ru-RU" dirty="0" smtClean="0"/>
              <a:t>М - внесение в существующие объекты изменений, повышающих их технический уровень и улучшающих экономические характеристики с целью приведения их в соответствие с современными требованиями </a:t>
            </a:r>
          </a:p>
          <a:p>
            <a:r>
              <a:rPr lang="ru-RU" dirty="0" smtClean="0"/>
              <a:t>М - усовершенствование, улучшение, обновление объекта, приведение его в соответствие с новыми требованиями и нормами, техническими условиями, показателями качества.</a:t>
            </a:r>
          </a:p>
          <a:p>
            <a:endParaRPr lang="ru-RU" dirty="0" smtClean="0"/>
          </a:p>
          <a:p>
            <a:r>
              <a:rPr lang="ru-RU" dirty="0" smtClean="0"/>
              <a:t>Программа - экономическая, социальная совокупность взаимоувязанных мер, план действий, направленных на достижение единой цели, решение одной проблемы.</a:t>
            </a:r>
          </a:p>
          <a:p>
            <a:endParaRPr lang="ru-RU" dirty="0" smtClean="0"/>
          </a:p>
          <a:p>
            <a:r>
              <a:rPr lang="ru-RU" dirty="0" smtClean="0"/>
              <a:t>Стратегия - способ использования средств и ресурсов, направленный на достижение цели</a:t>
            </a:r>
          </a:p>
          <a:p>
            <a:endParaRPr lang="ru-RU" dirty="0" smtClean="0"/>
          </a:p>
          <a:p>
            <a:r>
              <a:rPr lang="ru-RU" dirty="0" smtClean="0"/>
              <a:t>Концепция - система взглядов и способов достижения целей, общее понимание явлений.</a:t>
            </a:r>
          </a:p>
          <a:p>
            <a:endParaRPr lang="ru-RU" dirty="0" smtClean="0"/>
          </a:p>
          <a:p>
            <a:r>
              <a:rPr lang="ru-RU" dirty="0" smtClean="0"/>
              <a:t>Тактика – краткосрочная стратегия</a:t>
            </a:r>
          </a:p>
          <a:p>
            <a:r>
              <a:rPr lang="ru-RU" dirty="0" smtClean="0"/>
              <a:t>Тактика - совокупность средств и приёмов для достижения намеченной цели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679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ACF31-D003-424B-B236-FCBC0DEB115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517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20.05.2014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8062664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Концепция развития библиотеки или как нарисовать картину желаемого будущего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9647" y="4077072"/>
            <a:ext cx="7772400" cy="119970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92324" y="187916"/>
            <a:ext cx="1097644" cy="76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656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213596"/>
            <a:ext cx="8229600" cy="4793696"/>
          </a:xfrm>
        </p:spPr>
        <p:txBody>
          <a:bodyPr/>
          <a:lstStyle/>
          <a:p>
            <a:r>
              <a:rPr lang="ru-RU" dirty="0" smtClean="0"/>
              <a:t>Если большинство людей ведет себя определенным образом большую часть времени, проблема кроется не в них, а в самой системе.</a:t>
            </a:r>
          </a:p>
          <a:p>
            <a:pPr marL="109728" indent="0" algn="r">
              <a:buNone/>
            </a:pPr>
            <a:r>
              <a:rPr lang="ru-RU" sz="2800" b="1" dirty="0" err="1" smtClean="0"/>
              <a:t>Эдварс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Деминг</a:t>
            </a:r>
            <a:r>
              <a:rPr lang="ru-RU" dirty="0" smtClean="0"/>
              <a:t>, </a:t>
            </a:r>
          </a:p>
          <a:p>
            <a:pPr marL="109728" indent="0" algn="r">
              <a:buNone/>
            </a:pPr>
            <a:r>
              <a:rPr lang="ru-RU" dirty="0" smtClean="0"/>
              <a:t>отец теории управления качеством</a:t>
            </a:r>
          </a:p>
          <a:p>
            <a:pPr marL="109728" indent="0" algn="r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46148" y="116632"/>
            <a:ext cx="8229600" cy="1143000"/>
          </a:xfrm>
        </p:spPr>
        <p:txBody>
          <a:bodyPr/>
          <a:lstStyle/>
          <a:p>
            <a:r>
              <a:rPr lang="ru-RU" dirty="0" smtClean="0"/>
              <a:t>Проблема не в людях!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6664" y="116632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30486580"/>
              </p:ext>
            </p:extLst>
          </p:nvPr>
        </p:nvGraphicFramePr>
        <p:xfrm>
          <a:off x="0" y="4077072"/>
          <a:ext cx="9095014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3000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68350" y="620688"/>
            <a:ext cx="7772400" cy="3600400"/>
          </a:xfrm>
        </p:spPr>
        <p:txBody>
          <a:bodyPr>
            <a:normAutofit/>
          </a:bodyPr>
          <a:lstStyle/>
          <a:p>
            <a:r>
              <a:rPr lang="ru-RU" sz="2400" dirty="0"/>
              <a:t>«Утешившись мыслями о благополучном избавлении от смертельной опасности, я стал осматриваться кругом, чтобы узнать, куда я попал и что мне прежде всего делать</a:t>
            </a:r>
            <a:r>
              <a:rPr lang="ru-RU" sz="2400" dirty="0" smtClean="0"/>
              <a:t>»</a:t>
            </a:r>
            <a:br>
              <a:rPr lang="ru-RU" sz="2400" dirty="0" smtClean="0"/>
            </a:br>
            <a:r>
              <a:rPr lang="ru-RU" sz="2400" dirty="0"/>
              <a:t>Д. </a:t>
            </a:r>
            <a:r>
              <a:rPr lang="ru-RU" sz="2400" dirty="0" err="1"/>
              <a:t>Дэфо</a:t>
            </a:r>
            <a:r>
              <a:rPr lang="ru-RU" sz="2400" dirty="0"/>
              <a:t> «Робинзон Крузо»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41158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922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378491"/>
          </a:xfrm>
        </p:spPr>
        <p:txBody>
          <a:bodyPr/>
          <a:lstStyle/>
          <a:p>
            <a:r>
              <a:rPr lang="ru-RU" dirty="0" smtClean="0"/>
              <a:t>«Чтобы достичь цели, которой вы не достигали ранее, вы обязаны делать то, чего ранее не делали»</a:t>
            </a:r>
          </a:p>
          <a:p>
            <a:pPr algn="r"/>
            <a:r>
              <a:rPr lang="ru-RU" sz="2400" dirty="0" smtClean="0"/>
              <a:t>Джим Стюарт</a:t>
            </a:r>
          </a:p>
          <a:p>
            <a:pPr algn="r"/>
            <a:endParaRPr lang="ru-RU" dirty="0"/>
          </a:p>
          <a:p>
            <a:pPr algn="r"/>
            <a:endParaRPr lang="ru-RU" dirty="0" smtClean="0"/>
          </a:p>
          <a:p>
            <a:pPr algn="r"/>
            <a:endParaRPr lang="ru-RU" dirty="0"/>
          </a:p>
          <a:p>
            <a:pPr algn="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9694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Реализация стратегических планов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58754749"/>
              </p:ext>
            </p:extLst>
          </p:nvPr>
        </p:nvGraphicFramePr>
        <p:xfrm>
          <a:off x="107504" y="2794000"/>
          <a:ext cx="892899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020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rc 13"/>
          <p:cNvSpPr/>
          <p:nvPr/>
        </p:nvSpPr>
        <p:spPr>
          <a:xfrm>
            <a:off x="-3429001" y="1"/>
            <a:ext cx="6858002" cy="6858000"/>
          </a:xfrm>
          <a:prstGeom prst="arc">
            <a:avLst>
              <a:gd name="adj1" fmla="val 16200000"/>
              <a:gd name="adj2" fmla="val 5370932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3138052" y="1279566"/>
            <a:ext cx="5106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ct val="20000"/>
              </a:spcBef>
              <a:buClr>
                <a:srgbClr val="FDA023"/>
              </a:buClr>
              <a:buSzPct val="100000"/>
              <a:buFont typeface="+mj-lt"/>
              <a:buAutoNum type="arabicParenR"/>
            </a:pPr>
            <a:r>
              <a:rPr lang="ru-RU" sz="2800" b="1" dirty="0" smtClean="0">
                <a:solidFill>
                  <a:srgbClr val="465E9C"/>
                </a:solidFill>
                <a:latin typeface="Candara"/>
              </a:rPr>
              <a:t>Фокус</a:t>
            </a:r>
            <a:endParaRPr lang="ru-RU" sz="2800" b="1" dirty="0">
              <a:solidFill>
                <a:srgbClr val="465E9C"/>
              </a:solidFill>
              <a:latin typeface="Candara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3627911" y="2501448"/>
            <a:ext cx="4760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spcBef>
                <a:spcPct val="20000"/>
              </a:spcBef>
              <a:buClr>
                <a:srgbClr val="FDA023"/>
              </a:buClr>
              <a:buSzPct val="100000"/>
              <a:buFont typeface="+mj-lt"/>
              <a:buAutoNum type="arabicParenR" startAt="2"/>
            </a:pPr>
            <a:r>
              <a:rPr lang="ru-RU" sz="2800" b="1" dirty="0" smtClean="0">
                <a:solidFill>
                  <a:srgbClr val="465E9C"/>
                </a:solidFill>
                <a:latin typeface="Candara"/>
              </a:rPr>
              <a:t>Рычаг</a:t>
            </a:r>
            <a:endParaRPr lang="ru-RU" sz="2800" b="1" dirty="0">
              <a:solidFill>
                <a:srgbClr val="465E9C"/>
              </a:solidFill>
              <a:latin typeface="Candara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3779912" y="3801648"/>
            <a:ext cx="4976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spcBef>
                <a:spcPct val="20000"/>
              </a:spcBef>
              <a:buClr>
                <a:srgbClr val="FDA023"/>
              </a:buClr>
              <a:buSzPct val="100000"/>
              <a:buFont typeface="+mj-lt"/>
              <a:buAutoNum type="arabicParenR" startAt="3"/>
            </a:pPr>
            <a:r>
              <a:rPr lang="ru-RU" sz="2800" b="1" dirty="0" smtClean="0">
                <a:solidFill>
                  <a:srgbClr val="465E9C"/>
                </a:solidFill>
                <a:latin typeface="Candara"/>
              </a:rPr>
              <a:t>Вовлеченность</a:t>
            </a:r>
            <a:endParaRPr lang="ru-RU" sz="2800" b="1" dirty="0">
              <a:solidFill>
                <a:srgbClr val="465E9C"/>
              </a:solidFill>
              <a:latin typeface="Candara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3193471" y="5113317"/>
            <a:ext cx="5194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spcBef>
                <a:spcPct val="20000"/>
              </a:spcBef>
              <a:buClr>
                <a:srgbClr val="FDA023"/>
              </a:buClr>
              <a:buSzPct val="100000"/>
              <a:buFont typeface="+mj-lt"/>
              <a:buAutoNum type="arabicParenR" startAt="4"/>
            </a:pPr>
            <a:r>
              <a:rPr lang="ru-RU" sz="2800" b="1" dirty="0" smtClean="0">
                <a:solidFill>
                  <a:srgbClr val="465E9C"/>
                </a:solidFill>
                <a:latin typeface="Candara"/>
              </a:rPr>
              <a:t>Ответственность</a:t>
            </a:r>
            <a:endParaRPr lang="ru-RU" sz="2800" b="1" dirty="0">
              <a:solidFill>
                <a:srgbClr val="465E9C"/>
              </a:solidFill>
              <a:latin typeface="Candara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721676" y="1370363"/>
            <a:ext cx="311727" cy="311727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220192" y="2638879"/>
            <a:ext cx="311727" cy="311727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222174" y="3907395"/>
            <a:ext cx="311727" cy="311727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733551" y="5175910"/>
            <a:ext cx="311727" cy="311727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Arc 18"/>
          <p:cNvSpPr/>
          <p:nvPr/>
        </p:nvSpPr>
        <p:spPr>
          <a:xfrm>
            <a:off x="-1524000" y="1905000"/>
            <a:ext cx="3048000" cy="3048000"/>
          </a:xfrm>
          <a:prstGeom prst="arc">
            <a:avLst>
              <a:gd name="adj1" fmla="val 16200000"/>
              <a:gd name="adj2" fmla="val 5359794"/>
            </a:avLst>
          </a:prstGeom>
          <a:solidFill>
            <a:schemeClr val="accent1"/>
          </a:solidFill>
          <a:ln>
            <a:solidFill>
              <a:schemeClr val="tx1"/>
            </a:solidFill>
          </a:ln>
          <a:effectLst>
            <a:innerShdw blurRad="304800" dist="50800" dir="18900000">
              <a:prstClr val="black">
                <a:alpha val="14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 rot="5400000">
            <a:off x="-3129150" y="3314700"/>
            <a:ext cx="6246420" cy="228600"/>
            <a:chOff x="-3200400" y="3314700"/>
            <a:chExt cx="6246420" cy="228600"/>
          </a:xfrm>
        </p:grpSpPr>
        <p:sp>
          <p:nvSpPr>
            <p:cNvPr id="13" name="Rounded Rectangle 12"/>
            <p:cNvSpPr/>
            <p:nvPr/>
          </p:nvSpPr>
          <p:spPr>
            <a:xfrm rot="5400000">
              <a:off x="1331520" y="1828800"/>
              <a:ext cx="228600" cy="3200400"/>
            </a:xfrm>
            <a:prstGeom prst="roundRect">
              <a:avLst>
                <a:gd name="adj" fmla="val 350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prstMaterial="matte">
              <a:bevelT w="63500" h="6350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 rot="5400000">
              <a:off x="-1714500" y="1828800"/>
              <a:ext cx="228600" cy="3200400"/>
            </a:xfrm>
            <a:prstGeom prst="roundRect">
              <a:avLst>
                <a:gd name="adj" fmla="val 35051"/>
              </a:avLst>
            </a:prstGeom>
            <a:no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prstMaterial="matte">
              <a:bevelT w="63500" h="6350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-14562" y="117826"/>
            <a:ext cx="7754913" cy="1252537"/>
          </a:xfrm>
        </p:spPr>
        <p:txBody>
          <a:bodyPr>
            <a:normAutofit/>
          </a:bodyPr>
          <a:lstStyle/>
          <a:p>
            <a:r>
              <a:rPr lang="ru-RU" dirty="0"/>
              <a:t>Принципы реализации:</a:t>
            </a:r>
            <a:endParaRPr lang="ru-RU" b="1" dirty="0">
              <a:solidFill>
                <a:schemeClr val="tx2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7" y="1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47664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38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Список использованной литературы: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Д. </a:t>
            </a:r>
            <a:r>
              <a:rPr lang="ru-RU" dirty="0" err="1" smtClean="0"/>
              <a:t>Дэфо</a:t>
            </a:r>
            <a:r>
              <a:rPr lang="ru-RU" dirty="0" smtClean="0"/>
              <a:t>. Робинзон Крузо (любое издание)</a:t>
            </a:r>
          </a:p>
          <a:p>
            <a:r>
              <a:rPr lang="ru-RU" sz="2800" dirty="0" err="1" smtClean="0"/>
              <a:t>Кови</a:t>
            </a:r>
            <a:r>
              <a:rPr lang="ru-RU" sz="2800" dirty="0" smtClean="0"/>
              <a:t> Шон. </a:t>
            </a:r>
            <a:r>
              <a:rPr lang="ru-RU" sz="2800" dirty="0"/>
              <a:t>Как достичь </a:t>
            </a:r>
            <a:r>
              <a:rPr lang="ru-RU" sz="2800" dirty="0" smtClean="0"/>
              <a:t>цели: четыре дисциплины исполнения. – М.: </a:t>
            </a:r>
            <a:r>
              <a:rPr lang="ru-RU" sz="2800" dirty="0"/>
              <a:t>Альпина </a:t>
            </a:r>
            <a:r>
              <a:rPr lang="ru-RU" sz="2800" dirty="0" err="1"/>
              <a:t>паблишер</a:t>
            </a:r>
            <a:r>
              <a:rPr lang="ru-RU" sz="2800" dirty="0"/>
              <a:t>, </a:t>
            </a:r>
            <a:r>
              <a:rPr lang="ru-RU" sz="2800" dirty="0" smtClean="0"/>
              <a:t>2013. – 307 с.</a:t>
            </a:r>
            <a:endParaRPr lang="ru-RU" sz="2800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2611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829761"/>
          </a:xfrm>
        </p:spPr>
        <p:txBody>
          <a:bodyPr/>
          <a:lstStyle/>
          <a:p>
            <a:pPr algn="ctr"/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362270" y="3861048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Абросимова Наталия Владимировна,</a:t>
            </a:r>
          </a:p>
          <a:p>
            <a:r>
              <a:rPr lang="ru-RU" dirty="0" smtClean="0"/>
              <a:t>Заместитель директора по научной работе</a:t>
            </a:r>
          </a:p>
          <a:p>
            <a:r>
              <a:rPr lang="ru-RU" dirty="0" smtClean="0"/>
              <a:t>Ярославская ОУНБ имени Н.А. Некрасова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61037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52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71600" y="188913"/>
            <a:ext cx="7772400" cy="1463675"/>
          </a:xfrm>
        </p:spPr>
        <p:txBody>
          <a:bodyPr>
            <a:normAutofit/>
          </a:bodyPr>
          <a:lstStyle/>
          <a:p>
            <a:pPr algn="r"/>
            <a:r>
              <a:rPr lang="ru-RU" sz="2800" dirty="0" smtClean="0"/>
              <a:t>Планируя </a:t>
            </a:r>
            <a:r>
              <a:rPr lang="ru-RU" sz="2800" dirty="0"/>
              <a:t>нашу деятельность мы делаем первый шаг навстречу тем, для кого мы </a:t>
            </a:r>
            <a:r>
              <a:rPr lang="ru-RU" sz="2800" dirty="0" smtClean="0"/>
              <a:t>работаем</a:t>
            </a:r>
            <a:endParaRPr lang="ru-RU" sz="28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31479037"/>
              </p:ext>
            </p:extLst>
          </p:nvPr>
        </p:nvGraphicFramePr>
        <p:xfrm>
          <a:off x="378757" y="2780928"/>
          <a:ext cx="8208912" cy="3760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38219" y="191871"/>
            <a:ext cx="1097644" cy="76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79512" y="1700808"/>
            <a:ext cx="8064896" cy="1463675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800" dirty="0" smtClean="0"/>
              <a:t>Формула: «Продвинуться оттуда-то туда-то к такому-то сроку»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8254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622431"/>
              </p:ext>
            </p:extLst>
          </p:nvPr>
        </p:nvGraphicFramePr>
        <p:xfrm>
          <a:off x="251520" y="332656"/>
          <a:ext cx="8445624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Двойная стрелка влево/вверх 4"/>
          <p:cNvSpPr/>
          <p:nvPr/>
        </p:nvSpPr>
        <p:spPr>
          <a:xfrm rot="10800000">
            <a:off x="1945815" y="1124744"/>
            <a:ext cx="1195685" cy="850392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войная стрелка влево/вверх 5"/>
          <p:cNvSpPr/>
          <p:nvPr/>
        </p:nvSpPr>
        <p:spPr>
          <a:xfrm rot="16200000">
            <a:off x="6230965" y="890815"/>
            <a:ext cx="850392" cy="1288002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86066" y="476672"/>
            <a:ext cx="8046373" cy="4536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264" y="5589240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457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8350" y="9026"/>
            <a:ext cx="7772400" cy="4536504"/>
          </a:xfrm>
        </p:spPr>
        <p:txBody>
          <a:bodyPr>
            <a:noAutofit/>
          </a:bodyPr>
          <a:lstStyle/>
          <a:p>
            <a:r>
              <a:rPr lang="ru-RU" sz="2400" dirty="0"/>
              <a:t>“Я был огорчен до глубины души и тут только сообразил - правда, слишком поздно, как глупо приниматься за работу, не рассчитав, во что она обойдется и хватит ли у нас сил для доведения ее до конца</a:t>
            </a:r>
            <a:r>
              <a:rPr lang="ru-RU" sz="2400" dirty="0" smtClean="0"/>
              <a:t>”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Д. </a:t>
            </a:r>
            <a:r>
              <a:rPr lang="ru-RU" sz="2400" dirty="0" err="1"/>
              <a:t>Дэфо</a:t>
            </a:r>
            <a:r>
              <a:rPr lang="ru-RU" sz="2400" dirty="0"/>
              <a:t> «Робинзон Крузо</a:t>
            </a:r>
            <a:r>
              <a:rPr lang="ru-RU" sz="2400" dirty="0" smtClean="0"/>
              <a:t>»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>
                <a:effectLst/>
              </a:rPr>
              <a:t>Где мы находимся?</a:t>
            </a:r>
            <a:endParaRPr lang="ru-RU" sz="2800" dirty="0">
              <a:effectLst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61037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4546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96752"/>
            <a:ext cx="8132440" cy="1829761"/>
          </a:xfrm>
        </p:spPr>
        <p:txBody>
          <a:bodyPr>
            <a:noAutofit/>
          </a:bodyPr>
          <a:lstStyle/>
          <a:p>
            <a:r>
              <a:rPr lang="ru-RU" sz="2400" dirty="0"/>
              <a:t>“Итак, вняв голосу рассудка, я начинал мириться со своим положением. Прежде я поминутно смотрел на море в надежде, не покажется ли где-нибудь корабль; теперь я уже покончил с напрасными надеждами и все свои помыслы направил на то, чтобы по возможности облегчить свое существование</a:t>
            </a:r>
            <a:r>
              <a:rPr lang="ru-RU" sz="2400" dirty="0" smtClean="0"/>
              <a:t>”.</a:t>
            </a:r>
            <a:br>
              <a:rPr lang="ru-RU" sz="2400" dirty="0" smtClean="0"/>
            </a:br>
            <a:r>
              <a:rPr lang="ru-RU" sz="2400" dirty="0" smtClean="0"/>
              <a:t>Д. </a:t>
            </a:r>
            <a:r>
              <a:rPr lang="ru-RU" sz="2400" dirty="0" err="1" smtClean="0"/>
              <a:t>Дэфо</a:t>
            </a:r>
            <a:r>
              <a:rPr lang="ru-RU" sz="2400" dirty="0" smtClean="0"/>
              <a:t> «Робинзон Крузо»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68144" y="3789040"/>
            <a:ext cx="2875856" cy="1199704"/>
          </a:xfrm>
        </p:spPr>
        <p:txBody>
          <a:bodyPr/>
          <a:lstStyle/>
          <a:p>
            <a:r>
              <a:rPr lang="ru-RU" sz="2800" b="1" dirty="0"/>
              <a:t>Камо </a:t>
            </a:r>
            <a:r>
              <a:rPr lang="ru-RU" sz="2800" b="1" dirty="0" err="1"/>
              <a:t>грядеши</a:t>
            </a:r>
            <a:r>
              <a:rPr lang="ru-RU" sz="2800" b="1" dirty="0"/>
              <a:t>?</a:t>
            </a:r>
            <a:r>
              <a:rPr lang="ru-RU" b="1" dirty="0"/>
              <a:t> 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E:\2013_стратегии в сравнении\1254333577_3.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46138"/>
            <a:ext cx="5364088" cy="3898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589240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367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132856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"...</a:t>
            </a:r>
            <a:r>
              <a:rPr lang="ru-RU" sz="3100" dirty="0"/>
              <a:t>Недоставало мне очень многого. Не было ни лопаты, ни заступа, ни кирки, не было не иголок, ни ниток...С полным беспристрастием я, словно кредитор и должник, начал записывать все претерпеваемые мной горести, а рядом все, что случилось со мной отрадного</a:t>
            </a:r>
            <a:r>
              <a:rPr lang="ru-RU" sz="2800" dirty="0" smtClean="0"/>
              <a:t>"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Д. </a:t>
            </a:r>
            <a:r>
              <a:rPr lang="ru-RU" sz="2800" dirty="0" err="1"/>
              <a:t>Дэфо</a:t>
            </a:r>
            <a:r>
              <a:rPr lang="ru-RU" sz="2800" dirty="0"/>
              <a:t> «Робинзон Крузо»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7772400" cy="1199704"/>
          </a:xfrm>
        </p:spPr>
        <p:txBody>
          <a:bodyPr/>
          <a:lstStyle/>
          <a:p>
            <a:r>
              <a:rPr lang="ru-RU" b="1" dirty="0"/>
              <a:t>Кто виноват?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9" y="5761037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514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829761"/>
          </a:xfrm>
        </p:spPr>
        <p:txBody>
          <a:bodyPr>
            <a:noAutofit/>
          </a:bodyPr>
          <a:lstStyle/>
          <a:p>
            <a:r>
              <a:rPr lang="ru-RU" sz="2400" dirty="0"/>
              <a:t>“План этот волновал мои мысли часа два или больше; вся кровь моя кипела и пульс бился, словно я был в лихорадке, от возбуждения моего ума, пока, наконец, сама природа не пришла мне на выручку: истощенный столь долгим напряжением, я погрузился в глубокий сон</a:t>
            </a:r>
            <a:r>
              <a:rPr lang="ru-RU" sz="2400" dirty="0" smtClean="0"/>
              <a:t>”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Д. </a:t>
            </a:r>
            <a:r>
              <a:rPr lang="ru-RU" sz="2400" dirty="0" err="1"/>
              <a:t>Дэфо</a:t>
            </a:r>
            <a:r>
              <a:rPr lang="ru-RU" sz="2400" dirty="0"/>
              <a:t> «Робинзон Крузо»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8350" y="4077072"/>
            <a:ext cx="7772400" cy="1199704"/>
          </a:xfrm>
        </p:spPr>
        <p:txBody>
          <a:bodyPr/>
          <a:lstStyle/>
          <a:p>
            <a:r>
              <a:rPr lang="ru-RU" sz="2800" b="1" dirty="0"/>
              <a:t>Что делать?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1257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014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6009549"/>
              </p:ext>
            </p:extLst>
          </p:nvPr>
        </p:nvGraphicFramePr>
        <p:xfrm>
          <a:off x="0" y="188640"/>
          <a:ext cx="9144000" cy="9623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/>
                <a:gridCol w="4019939"/>
                <a:gridCol w="24837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</a:t>
                      </a:r>
                    </a:p>
                    <a:p>
                      <a:pPr algn="ctr"/>
                      <a:r>
                        <a:rPr lang="ru-RU" sz="2000" b="1" dirty="0" smtClean="0"/>
                        <a:t>(2003-2008)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Стратегия</a:t>
                      </a:r>
                    </a:p>
                    <a:p>
                      <a:pPr algn="ctr"/>
                      <a:r>
                        <a:rPr lang="ru-RU" sz="2000" b="1" dirty="0" smtClean="0"/>
                        <a:t>(2008-2013)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Концепция</a:t>
                      </a:r>
                    </a:p>
                    <a:p>
                      <a:pPr algn="ctr"/>
                      <a:r>
                        <a:rPr lang="ru-RU" sz="2000" b="1" dirty="0" smtClean="0"/>
                        <a:t>(2014-2020)</a:t>
                      </a:r>
                      <a:endParaRPr lang="ru-RU" sz="2000" b="1" dirty="0"/>
                    </a:p>
                  </a:txBody>
                  <a:tcPr/>
                </a:tc>
              </a:tr>
              <a:tr h="894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 части обеспечения базовых условий доступа к информации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1. Совершенствование библиотечного, справочно-библиографического и информационного обслуживания пользователей.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Введение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Миссия</a:t>
                      </a:r>
                      <a:r>
                        <a:rPr lang="ru-RU" baseline="0" dirty="0" smtClean="0"/>
                        <a:t> библиотеки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894957">
                <a:tc>
                  <a:txBody>
                    <a:bodyPr/>
                    <a:lstStyle/>
                    <a:p>
                      <a:r>
                        <a:rPr lang="ru-RU" dirty="0" smtClean="0"/>
                        <a:t>В части обеспечения (непосредственно) доступа к информации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2. Формирование и развитие фондов.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Основные принципы</a:t>
                      </a:r>
                      <a:endParaRPr lang="ru-RU" dirty="0"/>
                    </a:p>
                  </a:txBody>
                  <a:tcPr/>
                </a:tc>
              </a:tr>
              <a:tr h="8949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3. Хранение и сохранность фондов.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Стратегические цели</a:t>
                      </a:r>
                      <a:endParaRPr lang="ru-RU" dirty="0"/>
                    </a:p>
                  </a:txBody>
                  <a:tcPr/>
                </a:tc>
              </a:tr>
              <a:tr h="894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 части обеспечения библиотечных технологических процессов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4. Развитие каталогизации и обеспечение максимального раскрытия документных фондов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Основные направления деятельности</a:t>
                      </a:r>
                      <a:endParaRPr lang="ru-RU" dirty="0"/>
                    </a:p>
                  </a:txBody>
                  <a:tcPr/>
                </a:tc>
              </a:tr>
              <a:tr h="894957">
                <a:tc>
                  <a:txBody>
                    <a:bodyPr/>
                    <a:lstStyle/>
                    <a:p>
                      <a:r>
                        <a:rPr lang="ru-RU" dirty="0" smtClean="0"/>
                        <a:t>В части материально-технического обеспечения и финансирования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5. Развитие библиотеки как научно-исследовательского и методического центра.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Обеспечение развития</a:t>
                      </a:r>
                      <a:endParaRPr lang="ru-RU" dirty="0"/>
                    </a:p>
                  </a:txBody>
                  <a:tcPr/>
                </a:tc>
              </a:tr>
              <a:tr h="8949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6. Развитие библиотеки как центра культуры и просветительства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Партнёрство и сотрудничество</a:t>
                      </a:r>
                      <a:endParaRPr lang="ru-RU" dirty="0"/>
                    </a:p>
                  </a:txBody>
                  <a:tcPr/>
                </a:tc>
              </a:tr>
              <a:tr h="8949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7. Развитие инфраструктуры.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4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 части подготовки библиотечных кадров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8. Совершенствование управления и развития кадрового потенциала.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49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b="1" dirty="0" smtClean="0"/>
              <a:t>Стратегия, осуществляемая «росчерком пера»</a:t>
            </a:r>
            <a:r>
              <a:rPr lang="ru-RU" dirty="0" smtClean="0"/>
              <a:t>:</a:t>
            </a:r>
          </a:p>
          <a:p>
            <a:r>
              <a:rPr lang="ru-RU" dirty="0" smtClean="0"/>
              <a:t>Капитальные вложения</a:t>
            </a:r>
          </a:p>
          <a:p>
            <a:r>
              <a:rPr lang="ru-RU" dirty="0" smtClean="0"/>
              <a:t>Расширение штата</a:t>
            </a:r>
          </a:p>
          <a:p>
            <a:endParaRPr lang="ru-RU" dirty="0"/>
          </a:p>
          <a:p>
            <a:pPr marL="109728" indent="0">
              <a:buNone/>
            </a:pPr>
            <a:r>
              <a:rPr lang="ru-RU" b="1" dirty="0" smtClean="0"/>
              <a:t>Стратегия поведенческих изменений</a:t>
            </a:r>
            <a:r>
              <a:rPr lang="ru-RU" dirty="0" smtClean="0"/>
              <a:t>:</a:t>
            </a:r>
          </a:p>
          <a:p>
            <a:r>
              <a:rPr lang="ru-RU" dirty="0" smtClean="0"/>
              <a:t>Положительные впечатления пользователей</a:t>
            </a:r>
          </a:p>
          <a:p>
            <a:r>
              <a:rPr lang="ru-RU" dirty="0" smtClean="0"/>
              <a:t>Высокое качество обслуживания</a:t>
            </a:r>
          </a:p>
          <a:p>
            <a:r>
              <a:rPr lang="ru-RU" dirty="0" smtClean="0"/>
              <a:t>Единообразие процессов</a:t>
            </a:r>
          </a:p>
          <a:p>
            <a:r>
              <a:rPr lang="ru-RU" dirty="0" smtClean="0"/>
              <a:t>Постоянное консультирование пользователей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стратегий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263" y="0"/>
            <a:ext cx="76835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536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Другая 2">
      <a:dk1>
        <a:srgbClr val="00206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1601</TotalTime>
  <Words>2328</Words>
  <Application>Microsoft Office PowerPoint</Application>
  <PresentationFormat>Экран (4:3)</PresentationFormat>
  <Paragraphs>175</Paragraphs>
  <Slides>15</Slides>
  <Notes>13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Candara</vt:lpstr>
      <vt:lpstr>Lucida Sans Unicode</vt:lpstr>
      <vt:lpstr>Verdana</vt:lpstr>
      <vt:lpstr>Wingdings 2</vt:lpstr>
      <vt:lpstr>Wingdings 3</vt:lpstr>
      <vt:lpstr>Открытая</vt:lpstr>
      <vt:lpstr>Концепция развития библиотеки или как нарисовать картину желаемого будущего</vt:lpstr>
      <vt:lpstr>Планируя нашу деятельность мы делаем первый шаг навстречу тем, для кого мы работаем</vt:lpstr>
      <vt:lpstr>Презентация PowerPoint</vt:lpstr>
      <vt:lpstr>“Я был огорчен до глубины души и тут только сообразил - правда, слишком поздно, как глупо приниматься за работу, не рассчитав, во что она обойдется и хватит ли у нас сил для доведения ее до конца” Д. Дэфо «Робинзон Крузо»    Где мы находимся?</vt:lpstr>
      <vt:lpstr>“Итак, вняв голосу рассудка, я начинал мириться со своим положением. Прежде я поминутно смотрел на море в надежде, не покажется ли где-нибудь корабль; теперь я уже покончил с напрасными надеждами и все свои помыслы направил на то, чтобы по возможности облегчить свое существование”. Д. Дэфо «Робинзон Крузо»</vt:lpstr>
      <vt:lpstr>"...Недоставало мне очень многого. Не было ни лопаты, ни заступа, ни кирки, не было не иголок, ни ниток...С полным беспристрастием я, словно кредитор и должник, начал записывать все претерпеваемые мной горести, а рядом все, что случилось со мной отрадного" Д. Дэфо «Робинзон Крузо»  </vt:lpstr>
      <vt:lpstr>“План этот волновал мои мысли часа два или больше; вся кровь моя кипела и пульс бился, словно я был в лихорадке, от возбуждения моего ума, пока, наконец, сама природа не пришла мне на выручку: истощенный столь долгим напряжением, я погрузился в глубокий сон” Д. Дэфо «Робинзон Крузо» </vt:lpstr>
      <vt:lpstr>Презентация PowerPoint</vt:lpstr>
      <vt:lpstr>Виды стратегий</vt:lpstr>
      <vt:lpstr>Проблема не в людях!</vt:lpstr>
      <vt:lpstr>«Утешившись мыслями о благополучном избавлении от смертельной опасности, я стал осматриваться кругом, чтобы узнать, куда я попал и что мне прежде всего делать» Д. Дэфо «Робинзон Крузо»  </vt:lpstr>
      <vt:lpstr>Реализация стратегических планов</vt:lpstr>
      <vt:lpstr>Принципы реализации:</vt:lpstr>
      <vt:lpstr>Список использованной литературы:</vt:lpstr>
      <vt:lpstr>Благодарю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Biblioteka</cp:lastModifiedBy>
  <cp:revision>92</cp:revision>
  <cp:lastPrinted>2014-05-17T13:13:33Z</cp:lastPrinted>
  <dcterms:modified xsi:type="dcterms:W3CDTF">2014-05-20T06:07:57Z</dcterms:modified>
</cp:coreProperties>
</file>