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9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5" d="100"/>
          <a:sy n="165" d="100"/>
        </p:scale>
        <p:origin x="-332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939A7-9B9E-3B40-B71D-8D6F170725A1}" type="datetimeFigureOut">
              <a:rPr lang="ru-RU" smtClean="0"/>
              <a:t>18.05.14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3E4B3-455B-4E4D-9B03-BA32C3F1D1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29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3E4B3-455B-4E4D-9B03-BA32C3F1D14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61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Май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Май 18, 2014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file://localhost/consultantplus/::offline:ref=E940580053656545A8E75CAC3BCDA354F764EA0DF7EB7C74904E1DEB8F9D2734502CA79668165BFDm2J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file://localhost/consultantplus/::offline:ref=E940580053656545A8E75CAC3BCDA354FF64E40FFEE4217E981711E9889278235765AB9768165FDCFCmEJ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#Par1253"/><Relationship Id="rId4" Type="http://schemas.openxmlformats.org/officeDocument/2006/relationships/hyperlink" Target="#Par1839"/><Relationship Id="rId5" Type="http://schemas.openxmlformats.org/officeDocument/2006/relationships/hyperlink" Target="#Par170"/><Relationship Id="rId6" Type="http://schemas.openxmlformats.org/officeDocument/2006/relationships/hyperlink" Target="#Par1176"/><Relationship Id="rId1" Type="http://schemas.openxmlformats.org/officeDocument/2006/relationships/slideLayout" Target="../slideLayouts/slideLayout2.xml"/><Relationship Id="rId2" Type="http://schemas.openxmlformats.org/officeDocument/2006/relationships/hyperlink" Target="#Par45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53477" y="2045368"/>
            <a:ext cx="9144000" cy="991937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200" b="1" cap="none" dirty="0" smtClean="0">
                <a:ln/>
                <a:solidFill>
                  <a:schemeClr val="accent3"/>
                </a:solidFill>
              </a:rPr>
              <a:t>Участие  в конкурсе на получение субсидии.</a:t>
            </a:r>
            <a:br>
              <a:rPr lang="ru-RU" sz="3200" b="1" cap="none" dirty="0" smtClean="0">
                <a:ln/>
                <a:solidFill>
                  <a:schemeClr val="accent3"/>
                </a:solidFill>
              </a:rPr>
            </a:br>
            <a:r>
              <a:rPr lang="ru-RU" sz="3200" b="1" cap="none" dirty="0" smtClean="0">
                <a:ln/>
                <a:solidFill>
                  <a:schemeClr val="accent3"/>
                </a:solidFill>
              </a:rPr>
              <a:t>Практические аспекты</a:t>
            </a:r>
            <a:endParaRPr lang="ru-RU" sz="3200" b="1" cap="none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46316" y="4344737"/>
            <a:ext cx="3609473" cy="926367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err="1" smtClean="0"/>
              <a:t>Аленьков</a:t>
            </a:r>
            <a:r>
              <a:rPr lang="ru-RU" sz="2400" dirty="0" err="1" smtClean="0"/>
              <a:t>а</a:t>
            </a:r>
            <a:r>
              <a:rPr lang="ru-RU" sz="2400" dirty="0" smtClean="0"/>
              <a:t> Светлана</a:t>
            </a:r>
          </a:p>
          <a:p>
            <a:r>
              <a:rPr lang="ru-RU" sz="2400" dirty="0" smtClean="0"/>
              <a:t>Отдел библиотек и архивов  Минкультуры РФ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42176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2. Обеспеченность </a:t>
            </a:r>
            <a:r>
              <a:rPr lang="ru-RU" sz="1400" dirty="0" err="1">
                <a:latin typeface="Times New Roman"/>
                <a:cs typeface="Times New Roman"/>
              </a:rPr>
              <a:t>межпоселенческими</a:t>
            </a:r>
            <a:r>
              <a:rPr lang="ru-RU" sz="1400" dirty="0">
                <a:latin typeface="Times New Roman"/>
                <a:cs typeface="Times New Roman"/>
              </a:rPr>
              <a:t> библиотеками субъекта</a:t>
            </a:r>
            <a:br>
              <a:rPr lang="ru-RU" sz="1400" dirty="0">
                <a:latin typeface="Times New Roman"/>
                <a:cs typeface="Times New Roman"/>
              </a:rPr>
            </a:br>
            <a:r>
              <a:rPr lang="ru-RU" sz="1400" dirty="0" smtClean="0">
                <a:latin typeface="Times New Roman"/>
                <a:cs typeface="Times New Roman"/>
              </a:rPr>
              <a:t>Российской </a:t>
            </a:r>
            <a:r>
              <a:rPr lang="ru-RU" sz="1400" dirty="0">
                <a:latin typeface="Times New Roman"/>
                <a:cs typeface="Times New Roman"/>
              </a:rPr>
              <a:t>Федерации по отношению к социальным </a:t>
            </a:r>
            <a:r>
              <a:rPr lang="ru-RU" sz="1400" dirty="0">
                <a:latin typeface="Times New Roman"/>
                <a:cs typeface="Times New Roman"/>
                <a:hlinkClick r:id="rId2" action="ppaction://hlinkfile"/>
              </a:rPr>
              <a:t>нормативам и нормам</a:t>
            </a:r>
            <a:r>
              <a:rPr lang="ru-RU" sz="1400" dirty="0">
                <a:latin typeface="Times New Roman"/>
                <a:cs typeface="Times New Roman"/>
              </a:rPr>
              <a:t>,</a:t>
            </a:r>
            <a:br>
              <a:rPr lang="ru-RU" sz="1400" dirty="0">
                <a:latin typeface="Times New Roman"/>
                <a:cs typeface="Times New Roman"/>
              </a:rPr>
            </a:br>
            <a:r>
              <a:rPr lang="ru-RU" sz="1400" dirty="0" smtClean="0">
                <a:latin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cs typeface="Times New Roman"/>
              </a:rPr>
              <a:t>одобренным распоряжением Правительства Российской Федерации</a:t>
            </a:r>
            <a:br>
              <a:rPr lang="ru-RU" sz="1400" dirty="0">
                <a:latin typeface="Times New Roman"/>
                <a:cs typeface="Times New Roman"/>
              </a:rPr>
            </a:br>
            <a:r>
              <a:rPr lang="ru-RU" sz="1400" dirty="0" smtClean="0">
                <a:latin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cs typeface="Times New Roman"/>
              </a:rPr>
              <a:t>от 3 июля 1996 г. №</a:t>
            </a:r>
            <a:r>
              <a:rPr lang="ru-RU" sz="1400" dirty="0" smtClean="0">
                <a:latin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cs typeface="Times New Roman"/>
              </a:rPr>
              <a:t>1063-р</a:t>
            </a:r>
            <a:br>
              <a:rPr lang="ru-RU" sz="1400" dirty="0">
                <a:latin typeface="Times New Roman"/>
                <a:cs typeface="Times New Roman"/>
              </a:rPr>
            </a:br>
            <a:endParaRPr lang="ru-RU" sz="1400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/>
                <a:cs typeface="Times New Roman"/>
              </a:rPr>
              <a:t>Ниже нормы                                             </a:t>
            </a:r>
            <a:r>
              <a:rPr lang="ru-RU" dirty="0" smtClean="0">
                <a:latin typeface="Times New Roman"/>
                <a:cs typeface="Times New Roman"/>
              </a:rPr>
              <a:t>10</a:t>
            </a:r>
            <a:r>
              <a:rPr lang="en-US" dirty="0" smtClean="0">
                <a:latin typeface="Times New Roman"/>
                <a:cs typeface="Times New Roman"/>
              </a:rPr>
              <a:t>                     </a:t>
            </a: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!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ru-RU" sz="11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Дублируем показатель</a:t>
            </a:r>
            <a:endParaRPr lang="ru-RU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r>
              <a:rPr lang="ru-RU" dirty="0" smtClean="0">
                <a:latin typeface="Times New Roman"/>
                <a:cs typeface="Times New Roman"/>
              </a:rPr>
              <a:t>Соответствует </a:t>
            </a:r>
            <a:r>
              <a:rPr lang="ru-RU" dirty="0">
                <a:latin typeface="Times New Roman"/>
                <a:cs typeface="Times New Roman"/>
              </a:rPr>
              <a:t>норме                               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5       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cs typeface="Times New Roman"/>
              </a:rPr>
              <a:t> Выше нормы                                             </a:t>
            </a:r>
            <a:r>
              <a:rPr lang="ru-RU" dirty="0" smtClean="0">
                <a:latin typeface="Times New Roman"/>
                <a:cs typeface="Times New Roman"/>
              </a:rPr>
              <a:t>1             </a:t>
            </a:r>
            <a:r>
              <a:rPr lang="ru-RU" dirty="0">
                <a:solidFill>
                  <a:srgbClr val="FFFF00"/>
                </a:solidFill>
                <a:latin typeface="Times New Roman"/>
                <a:cs typeface="Times New Roman"/>
              </a:rPr>
              <a:t>Выше нормы</a:t>
            </a:r>
          </a:p>
          <a:p>
            <a:pPr marL="68580" indent="0">
              <a:buNone/>
            </a:pPr>
            <a:r>
              <a:rPr lang="ru-RU" dirty="0">
                <a:solidFill>
                  <a:srgbClr val="FFFF00"/>
                </a:solidFill>
                <a:latin typeface="Times New Roman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087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94381" y="0"/>
            <a:ext cx="8598114" cy="141763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dirty="0">
                <a:latin typeface="Times New Roman"/>
                <a:cs typeface="Times New Roman"/>
              </a:rPr>
              <a:t>3. Участие субъекта Российской Федерации в проекте</a:t>
            </a:r>
            <a:br>
              <a:rPr lang="ru-RU" sz="1800" dirty="0">
                <a:latin typeface="Times New Roman"/>
                <a:cs typeface="Times New Roman"/>
              </a:rPr>
            </a:br>
            <a:r>
              <a:rPr lang="ru-RU" sz="1800" dirty="0">
                <a:latin typeface="Times New Roman"/>
                <a:cs typeface="Times New Roman"/>
              </a:rPr>
              <a:t>   </a:t>
            </a:r>
            <a:r>
              <a:rPr lang="ru-RU" sz="1800" dirty="0" smtClean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"Модельные сельские библиотеки" федеральной целевой </a:t>
            </a:r>
            <a:r>
              <a:rPr lang="ru-RU" sz="1800" dirty="0">
                <a:latin typeface="Times New Roman"/>
                <a:cs typeface="Times New Roman"/>
                <a:hlinkClick r:id="rId2" action="ppaction://hlinkfile"/>
              </a:rPr>
              <a:t>программы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 </a:t>
            </a:r>
            <a:r>
              <a:rPr lang="ru-RU" sz="1800" dirty="0" smtClean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"Культура России (2006 - 2011 годы)"</a:t>
            </a:r>
            <a:br>
              <a:rPr lang="ru-RU" sz="1800" dirty="0">
                <a:latin typeface="Times New Roman"/>
                <a:cs typeface="Times New Roman"/>
              </a:rPr>
            </a:br>
            <a:endParaRPr lang="ru-RU" sz="1800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/>
                <a:cs typeface="Times New Roman"/>
              </a:rPr>
              <a:t> Не участвовал                                          </a:t>
            </a:r>
            <a:r>
              <a:rPr lang="ru-RU" dirty="0" smtClean="0">
                <a:latin typeface="Times New Roman"/>
                <a:cs typeface="Times New Roman"/>
              </a:rPr>
              <a:t>30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cs typeface="Times New Roman"/>
              </a:rPr>
              <a:t> Участвовал в 2006 - 2009 годах                         </a:t>
            </a:r>
            <a:r>
              <a:rPr lang="ru-RU" dirty="0" smtClean="0">
                <a:latin typeface="Times New Roman"/>
                <a:cs typeface="Times New Roman"/>
              </a:rPr>
              <a:t>15      </a:t>
            </a:r>
            <a:r>
              <a:rPr lang="ru-RU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!</a:t>
            </a:r>
            <a:r>
              <a:rPr lang="ru-RU" dirty="0" smtClean="0">
                <a:solidFill>
                  <a:srgbClr val="FFFF00"/>
                </a:solidFill>
                <a:latin typeface="Times New Roman"/>
                <a:cs typeface="Times New Roman"/>
              </a:rPr>
              <a:t>Участвовал</a:t>
            </a:r>
            <a:endParaRPr lang="ru-RU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cs typeface="Times New Roman"/>
              </a:rPr>
              <a:t> Участвовал в 2010 - 2011 годах                          1</a:t>
            </a:r>
          </a:p>
          <a:p>
            <a:pPr marL="68580" indent="0">
              <a:buNone/>
            </a:pPr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5571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0711" y="388785"/>
            <a:ext cx="8367489" cy="1211415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dirty="0">
                <a:latin typeface="Times New Roman"/>
                <a:cs typeface="Times New Roman"/>
              </a:rPr>
              <a:t>4. Наличие отремонтированного, оснащенного библиотечной </a:t>
            </a:r>
            <a:r>
              <a:rPr lang="ru-RU" sz="1800" dirty="0" err="1" smtClean="0">
                <a:latin typeface="Times New Roman"/>
                <a:cs typeface="Times New Roman"/>
              </a:rPr>
              <a:t>мебельюи</a:t>
            </a:r>
            <a:r>
              <a:rPr lang="ru-RU" sz="1800" dirty="0" smtClean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охранной сигнализацией помещения для </a:t>
            </a:r>
            <a:r>
              <a:rPr lang="ru-RU" sz="1800" dirty="0" smtClean="0">
                <a:latin typeface="Times New Roman"/>
                <a:cs typeface="Times New Roman"/>
              </a:rPr>
              <a:t>создания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lang="ru-RU" sz="1800" dirty="0" smtClean="0">
                <a:latin typeface="Times New Roman"/>
                <a:cs typeface="Times New Roman"/>
              </a:rPr>
              <a:t>модельной </a:t>
            </a:r>
            <a:r>
              <a:rPr lang="ru-RU" sz="1800" dirty="0">
                <a:latin typeface="Times New Roman"/>
                <a:cs typeface="Times New Roman"/>
              </a:rPr>
              <a:t>библиотеки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/>
              <a:t>                                                                                                                        </a:t>
            </a:r>
          </a:p>
          <a:p>
            <a:pPr marL="68580" indent="0">
              <a:buNone/>
            </a:pPr>
            <a:r>
              <a:rPr lang="ru-RU" dirty="0" smtClean="0"/>
              <a:t>                                                                                                                  </a:t>
            </a:r>
            <a:r>
              <a:rPr lang="ru-RU" sz="2800" dirty="0" smtClean="0">
                <a:solidFill>
                  <a:srgbClr val="FFFF00"/>
                </a:solidFill>
              </a:rPr>
              <a:t>! </a:t>
            </a:r>
            <a:r>
              <a:rPr lang="ru-RU" dirty="0" smtClean="0">
                <a:solidFill>
                  <a:srgbClr val="FFFF00"/>
                </a:solidFill>
              </a:rPr>
              <a:t>Отсутствует</a:t>
            </a:r>
            <a:endParaRPr lang="ru-RU" sz="2800" dirty="0">
              <a:solidFill>
                <a:srgbClr val="FFFF00"/>
              </a:solidFill>
            </a:endParaRPr>
          </a:p>
          <a:p>
            <a:pPr marL="68580" indent="0">
              <a:buNone/>
            </a:pPr>
            <a:r>
              <a:rPr lang="ru-RU" dirty="0" smtClean="0"/>
              <a:t>                                                                                                                  </a:t>
            </a:r>
            <a:r>
              <a:rPr lang="ru-RU" sz="2800" dirty="0" smtClean="0">
                <a:solidFill>
                  <a:srgbClr val="FFFF00"/>
                </a:solidFill>
              </a:rPr>
              <a:t>! </a:t>
            </a:r>
            <a:r>
              <a:rPr lang="ru-RU" dirty="0" smtClean="0">
                <a:solidFill>
                  <a:srgbClr val="FFFF00"/>
                </a:solidFill>
              </a:rPr>
              <a:t>Есть в наличии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99783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/>
                <a:cs typeface="Times New Roman"/>
              </a:rPr>
              <a:t>Отсутствие                                              </a:t>
            </a:r>
            <a:r>
              <a:rPr lang="ru-RU" dirty="0">
                <a:latin typeface="Times New Roman"/>
                <a:cs typeface="Times New Roman"/>
              </a:rPr>
              <a:t>0</a:t>
            </a:r>
          </a:p>
          <a:p>
            <a:r>
              <a:rPr lang="ru-RU" dirty="0">
                <a:latin typeface="Times New Roman"/>
                <a:cs typeface="Times New Roman"/>
              </a:rPr>
              <a:t> </a:t>
            </a:r>
          </a:p>
          <a:p>
            <a:r>
              <a:rPr lang="ru-RU" dirty="0">
                <a:latin typeface="Times New Roman"/>
                <a:cs typeface="Times New Roman"/>
              </a:rPr>
              <a:t> Наличие                                                 5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04819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/>
              <a:t>Для участия в конкурсном отборе Участники подают в Минкультуры России следующие документы: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mtClean="0">
                <a:latin typeface="Times New Roman"/>
                <a:cs typeface="Times New Roman"/>
              </a:rPr>
              <a:t>4.1.1. </a:t>
            </a:r>
            <a:r>
              <a:rPr lang="ru-RU" dirty="0">
                <a:latin typeface="Times New Roman"/>
                <a:cs typeface="Times New Roman"/>
              </a:rPr>
              <a:t>заявку на реализацию мероприятий, указанных в </a:t>
            </a:r>
            <a:r>
              <a:rPr lang="ru-RU" dirty="0">
                <a:latin typeface="Times New Roman"/>
                <a:cs typeface="Times New Roman"/>
                <a:hlinkClick r:id="rId2" action="ppaction://hlinkfile"/>
              </a:rPr>
              <a:t>пункте 1.1</a:t>
            </a:r>
            <a:r>
              <a:rPr lang="ru-RU" dirty="0">
                <a:latin typeface="Times New Roman"/>
                <a:cs typeface="Times New Roman"/>
              </a:rPr>
              <a:t> настоящего Порядка, согласно </a:t>
            </a:r>
            <a:r>
              <a:rPr lang="ru-RU" dirty="0">
                <a:latin typeface="Times New Roman"/>
                <a:cs typeface="Times New Roman"/>
                <a:hlinkClick r:id="rId3" action="ppaction://hlinkfile"/>
              </a:rPr>
              <a:t>приложениям N N 2</a:t>
            </a:r>
            <a:r>
              <a:rPr lang="ru-RU" dirty="0">
                <a:latin typeface="Times New Roman"/>
                <a:cs typeface="Times New Roman"/>
              </a:rPr>
              <a:t> - </a:t>
            </a:r>
            <a:r>
              <a:rPr lang="ru-RU" dirty="0">
                <a:latin typeface="Times New Roman"/>
                <a:cs typeface="Times New Roman"/>
                <a:hlinkClick r:id="rId4" action="ppaction://hlinkfile"/>
              </a:rPr>
              <a:t>12</a:t>
            </a:r>
            <a:r>
              <a:rPr lang="ru-RU" dirty="0">
                <a:latin typeface="Times New Roman"/>
                <a:cs typeface="Times New Roman"/>
              </a:rPr>
              <a:t> к настоящему Приказу;</a:t>
            </a:r>
            <a:endParaRPr lang="ru-RU" b="1" dirty="0"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cs typeface="Times New Roman"/>
              </a:rPr>
              <a:t>4.1.2. пояснительную записку;</a:t>
            </a:r>
            <a:endParaRPr lang="ru-RU" b="1" dirty="0">
              <a:latin typeface="Times New Roman"/>
              <a:cs typeface="Times New Roman"/>
            </a:endParaRPr>
          </a:p>
          <a:p>
            <a:r>
              <a:rPr lang="ru-RU" dirty="0">
                <a:latin typeface="Times New Roman"/>
                <a:cs typeface="Times New Roman"/>
              </a:rPr>
              <a:t>4.1.3. информацию о соответствии Участника конкурсного отбора критериям оценки конкурсных заявок на предоставление субсидий из федерального бюджета бюджетам субъектов Российской Федерации на </a:t>
            </a:r>
            <a:r>
              <a:rPr lang="ru-RU" dirty="0" err="1">
                <a:latin typeface="Times New Roman"/>
                <a:cs typeface="Times New Roman"/>
              </a:rPr>
              <a:t>софинансирование</a:t>
            </a:r>
            <a:r>
              <a:rPr lang="ru-RU" dirty="0">
                <a:latin typeface="Times New Roman"/>
                <a:cs typeface="Times New Roman"/>
              </a:rPr>
              <a:t> расходных обязательств субъектов Российской Федерации по развитию учреждений культуры, за исключением субсидий на </a:t>
            </a:r>
            <a:r>
              <a:rPr lang="ru-RU" dirty="0" err="1">
                <a:latin typeface="Times New Roman"/>
                <a:cs typeface="Times New Roman"/>
              </a:rPr>
              <a:t>софинансирование</a:t>
            </a:r>
            <a:r>
              <a:rPr lang="ru-RU" dirty="0">
                <a:latin typeface="Times New Roman"/>
                <a:cs typeface="Times New Roman"/>
              </a:rPr>
              <a:t> объектов капитального строительства, согласно </a:t>
            </a:r>
            <a:r>
              <a:rPr lang="ru-RU" dirty="0">
                <a:latin typeface="Times New Roman"/>
                <a:cs typeface="Times New Roman"/>
                <a:hlinkClick r:id="rId5" action="ppaction://hlinkfile"/>
              </a:rPr>
              <a:t>приложениям N N</a:t>
            </a:r>
            <a:r>
              <a:rPr lang="ru-RU">
                <a:latin typeface="Times New Roman"/>
                <a:cs typeface="Times New Roman"/>
                <a:hlinkClick r:id="rId5" action="ppaction://hlinkfile"/>
              </a:rPr>
              <a:t> 1</a:t>
            </a:r>
            <a:r>
              <a:rPr lang="ru-RU">
                <a:latin typeface="Times New Roman"/>
                <a:cs typeface="Times New Roman"/>
              </a:rPr>
              <a:t> - </a:t>
            </a:r>
            <a:r>
              <a:rPr lang="ru-RU">
                <a:latin typeface="Times New Roman"/>
                <a:cs typeface="Times New Roman"/>
                <a:hlinkClick r:id="rId6" action="ppaction://hlinkfile"/>
              </a:rPr>
              <a:t>10</a:t>
            </a:r>
            <a:r>
              <a:rPr lang="ru-RU">
                <a:latin typeface="Times New Roman"/>
                <a:cs typeface="Times New Roman"/>
              </a:rPr>
              <a:t> к настоящему Порядку;</a:t>
            </a:r>
            <a:endParaRPr lang="ru-RU" b="1">
              <a:latin typeface="Times New Roman"/>
              <a:cs typeface="Times New Roman"/>
            </a:endParaRPr>
          </a:p>
          <a:p>
            <a:r>
              <a:rPr lang="ru-RU">
                <a:latin typeface="Times New Roman"/>
                <a:cs typeface="Times New Roman"/>
              </a:rPr>
              <a:t>4.1.4. заверенную в установленном порядке копию паспорта утвержденной региональной (или) муниципальной программы, предусматривающей расходные обязательства субъекта Российской Федерации (муниципальных образований), связанные с реализацией мероприятий, на которые подается заявка;</a:t>
            </a:r>
            <a:endParaRPr lang="ru-RU" b="1">
              <a:latin typeface="Times New Roman"/>
              <a:cs typeface="Times New Roman"/>
            </a:endParaRPr>
          </a:p>
          <a:p>
            <a:r>
              <a:rPr lang="ru-RU">
                <a:latin typeface="Times New Roman"/>
                <a:cs typeface="Times New Roman"/>
              </a:rPr>
              <a:t>4.1.5. заверенную в установленном порядке выписку из нормативного правового акта субъекта Российской Федерации о бюджете субъекта Российской Федерации в соответствующем году и плановом периоде о расходных обязательствах и бюджетных ассигнованиях на финансирование расходных обязательств субъекта Российской Федерации (муниципальных образований), связанных с реализацией мероприятий, на которые подается заявка, с учетом установленного Правилами уровня софинансирования. </a:t>
            </a:r>
          </a:p>
        </p:txBody>
      </p:sp>
    </p:spTree>
    <p:extLst>
      <p:ext uri="{BB962C8B-B14F-4D97-AF65-F5344CB8AC3E}">
        <p14:creationId xmlns:p14="http://schemas.microsoft.com/office/powerpoint/2010/main" val="3665210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Заявку подает высший исполнительный орган государственной власти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ru-RU" dirty="0"/>
              <a:t>Руководитель высшего исполнительного</a:t>
            </a:r>
          </a:p>
          <a:p>
            <a:pPr marL="68580" indent="0">
              <a:buNone/>
            </a:pPr>
            <a:r>
              <a:rPr lang="ru-RU" dirty="0"/>
              <a:t>органа государственной власти</a:t>
            </a:r>
          </a:p>
          <a:p>
            <a:pPr marL="68580" indent="0">
              <a:buNone/>
            </a:pPr>
            <a:r>
              <a:rPr lang="ru-RU" dirty="0"/>
              <a:t>субъекта Российской Федерации       ______________ ________________________</a:t>
            </a:r>
          </a:p>
          <a:p>
            <a:pPr marL="68580" indent="0">
              <a:buNone/>
            </a:pPr>
            <a:r>
              <a:rPr lang="ru-RU" dirty="0"/>
              <a:t>                                      (подпись)      (расшифровка подписи</a:t>
            </a:r>
            <a:r>
              <a:rPr lang="ru-RU" dirty="0" smtClean="0"/>
              <a:t>)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ru-RU" dirty="0" smtClean="0">
                <a:latin typeface="Times New Roman"/>
                <a:cs typeface="Times New Roman"/>
              </a:rPr>
              <a:t>приказ </a:t>
            </a:r>
            <a:r>
              <a:rPr lang="ru-RU" dirty="0">
                <a:latin typeface="Times New Roman"/>
                <a:cs typeface="Times New Roman"/>
              </a:rPr>
              <a:t>Минкультуры России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>
                <a:latin typeface="Times New Roman"/>
                <a:cs typeface="Times New Roman"/>
              </a:rPr>
              <a:t>от 7 июня 2013 г. 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   </a:t>
            </a:r>
            <a:r>
              <a:rPr lang="ru-RU" dirty="0" smtClean="0">
                <a:latin typeface="Times New Roman"/>
                <a:cs typeface="Times New Roman"/>
              </a:rPr>
              <a:t>№ 690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>
                <a:latin typeface="Times New Roman"/>
                <a:cs typeface="Times New Roman"/>
              </a:rPr>
              <a:t> 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dirty="0"/>
              <a:t> </a:t>
            </a:r>
          </a:p>
          <a:p>
            <a:pPr marL="6858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3183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07352"/>
            <a:ext cx="7772400" cy="5126649"/>
          </a:xfrm>
        </p:spPr>
        <p:txBody>
          <a:bodyPr>
            <a:normAutofit/>
          </a:bodyPr>
          <a:lstStyle/>
          <a:p>
            <a:pPr marL="68580" indent="0" algn="r">
              <a:buNone/>
            </a:pPr>
            <a:r>
              <a:rPr lang="ru-RU" dirty="0" smtClean="0">
                <a:latin typeface="Times New Roman"/>
                <a:cs typeface="Times New Roman"/>
              </a:rPr>
              <a:t>приказ </a:t>
            </a:r>
            <a:r>
              <a:rPr lang="ru-RU" dirty="0">
                <a:latin typeface="Times New Roman"/>
                <a:cs typeface="Times New Roman"/>
              </a:rPr>
              <a:t>Министерства культуры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 algn="r">
              <a:buNone/>
            </a:pPr>
            <a:r>
              <a:rPr lang="ru-RU" dirty="0">
                <a:latin typeface="Times New Roman"/>
                <a:cs typeface="Times New Roman"/>
              </a:rPr>
              <a:t>Российской Федерации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 algn="r">
              <a:buNone/>
            </a:pPr>
            <a:r>
              <a:rPr lang="ru-RU" dirty="0">
                <a:latin typeface="Times New Roman"/>
                <a:cs typeface="Times New Roman"/>
              </a:rPr>
              <a:t>от 28 ноября 2013 г. №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1975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 algn="ctr">
              <a:buNone/>
            </a:pPr>
            <a:r>
              <a:rPr lang="ru-RU" dirty="0">
                <a:latin typeface="Times New Roman"/>
                <a:cs typeface="Times New Roman"/>
              </a:rPr>
              <a:t>СОГЛАШЕНИЕ №</a:t>
            </a:r>
            <a:r>
              <a:rPr lang="ru-RU" dirty="0" smtClean="0">
                <a:latin typeface="Times New Roman"/>
                <a:cs typeface="Times New Roman"/>
              </a:rPr>
              <a:t> ____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 smtClean="0">
                <a:latin typeface="Times New Roman"/>
                <a:cs typeface="Times New Roman"/>
              </a:rPr>
              <a:t>о </a:t>
            </a:r>
            <a:r>
              <a:rPr lang="ru-RU" dirty="0">
                <a:latin typeface="Times New Roman"/>
                <a:cs typeface="Times New Roman"/>
              </a:rPr>
              <a:t>предоставлении в 201_ году субсидии из федерального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>
                <a:latin typeface="Times New Roman"/>
                <a:cs typeface="Times New Roman"/>
              </a:rPr>
              <a:t>бюджета бюджету ________ на </a:t>
            </a:r>
            <a:r>
              <a:rPr lang="ru-RU" dirty="0" err="1">
                <a:latin typeface="Times New Roman"/>
                <a:cs typeface="Times New Roman"/>
              </a:rPr>
              <a:t>софинансирование</a:t>
            </a:r>
            <a:r>
              <a:rPr lang="ru-RU" dirty="0">
                <a:latin typeface="Times New Roman"/>
                <a:cs typeface="Times New Roman"/>
              </a:rPr>
              <a:t> расходных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>
                <a:latin typeface="Times New Roman"/>
                <a:cs typeface="Times New Roman"/>
              </a:rPr>
              <a:t>обязательств субъектов Российской Федерации по развитию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>
                <a:latin typeface="Times New Roman"/>
                <a:cs typeface="Times New Roman"/>
              </a:rPr>
              <a:t>учреждений культуры, за исключением </a:t>
            </a:r>
            <a:r>
              <a:rPr lang="ru-RU" dirty="0" smtClean="0">
                <a:latin typeface="Times New Roman"/>
                <a:cs typeface="Times New Roman"/>
              </a:rPr>
              <a:t>субсидий на </a:t>
            </a:r>
            <a:r>
              <a:rPr lang="ru-RU" dirty="0" err="1">
                <a:latin typeface="Times New Roman"/>
                <a:cs typeface="Times New Roman"/>
              </a:rPr>
              <a:t>софинансирование</a:t>
            </a:r>
            <a:r>
              <a:rPr lang="ru-RU" dirty="0">
                <a:latin typeface="Times New Roman"/>
                <a:cs typeface="Times New Roman"/>
              </a:rPr>
              <a:t> объектов капитального строительства</a:t>
            </a:r>
            <a:endParaRPr lang="ru-RU" b="1" dirty="0">
              <a:latin typeface="Times New Roman"/>
              <a:cs typeface="Times New Roman"/>
            </a:endParaRPr>
          </a:p>
          <a:p>
            <a:pPr marL="68580" indent="0">
              <a:buNone/>
            </a:pPr>
            <a:r>
              <a:rPr lang="ru-RU" dirty="0">
                <a:latin typeface="Times New Roman"/>
                <a:cs typeface="Times New Roman"/>
              </a:rPr>
              <a:t> </a:t>
            </a:r>
            <a:endParaRPr lang="ru-RU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9040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99694" y="1684420"/>
            <a:ext cx="7772400" cy="1952375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b="1" cap="none" dirty="0" smtClean="0">
                <a:ln/>
                <a:solidFill>
                  <a:schemeClr val="accent3"/>
                </a:solidFill>
              </a:rPr>
              <a:t>СПАСИБО ЗА ВНИМАНИЕ!</a:t>
            </a:r>
            <a:br>
              <a:rPr lang="ru-RU" b="1" cap="none" dirty="0" smtClean="0">
                <a:ln/>
                <a:solidFill>
                  <a:schemeClr val="accent3"/>
                </a:solidFill>
              </a:rPr>
            </a:br>
            <a:r>
              <a:rPr lang="ru-RU" sz="10700" b="1" i="1" cap="none" dirty="0">
                <a:ln/>
                <a:solidFill>
                  <a:schemeClr val="accent3"/>
                </a:solidFill>
              </a:rPr>
              <a:t>?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946316" y="4344737"/>
            <a:ext cx="3609473" cy="926367"/>
          </a:xfrm>
          <a:prstGeom prst="rect">
            <a:avLst/>
          </a:prstGeom>
        </p:spPr>
        <p:txBody>
          <a:bodyPr vert="horz" lIns="0" tIns="45720" rIns="0" bIns="45720" rtlCol="0">
            <a:normAutofit fontScale="85000" lnSpcReduction="20000"/>
          </a:bodyPr>
          <a:lstStyle>
            <a:lvl1pPr marL="3429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r>
              <a:rPr lang="ru-RU" sz="2400" dirty="0" err="1" smtClean="0"/>
              <a:t>Аленькова</a:t>
            </a:r>
            <a:r>
              <a:rPr lang="ru-RU" sz="2400" dirty="0" smtClean="0"/>
              <a:t> Светлана</a:t>
            </a:r>
          </a:p>
          <a:p>
            <a:pPr marL="68580" indent="0">
              <a:buNone/>
            </a:pPr>
            <a:r>
              <a:rPr lang="ru-RU" sz="2400" dirty="0" smtClean="0"/>
              <a:t>Отдел библиотек и архивов  Минкультуры РФ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337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1"/>
          <p:cNvSpPr txBox="1">
            <a:spLocks/>
          </p:cNvSpPr>
          <p:nvPr/>
        </p:nvSpPr>
        <p:spPr>
          <a:xfrm>
            <a:off x="254000" y="569749"/>
            <a:ext cx="8702842" cy="3935409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000" dirty="0" smtClean="0"/>
              <a:t>субсидии из федерального бюджета бюджетам субъектов Российской Федерации, прошедших ежегодный конкурсный отбор, на </a:t>
            </a:r>
            <a:r>
              <a:rPr lang="ru-RU" sz="2000" dirty="0" err="1" smtClean="0"/>
              <a:t>софинансирование</a:t>
            </a:r>
            <a:r>
              <a:rPr lang="ru-RU" sz="2000" dirty="0" smtClean="0"/>
              <a:t> расходных обязательств субъектов Российской Федерации, связанных с развитием учреждений культуры, за исключением субсидий на </a:t>
            </a:r>
            <a:r>
              <a:rPr lang="ru-RU" sz="2000" dirty="0" err="1" smtClean="0"/>
              <a:t>софинансирование</a:t>
            </a:r>
            <a:r>
              <a:rPr lang="ru-RU" sz="2000" dirty="0" smtClean="0"/>
              <a:t> объектов капитального строительства государственной собственности субъектов Российской Федерации и муниципальных образований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0753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-1" y="0"/>
            <a:ext cx="9059333" cy="141763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/>
                <a:cs typeface="Times New Roman"/>
              </a:rPr>
              <a:t> Приложение 4 Постановления </a:t>
            </a:r>
            <a:r>
              <a:rPr lang="ru-RU" sz="2000" dirty="0">
                <a:latin typeface="Times New Roman"/>
                <a:cs typeface="Times New Roman"/>
              </a:rPr>
              <a:t>Правительства РФ от 03.03.2012 </a:t>
            </a:r>
            <a:r>
              <a:rPr lang="ru-RU" sz="2000" dirty="0" smtClean="0">
                <a:latin typeface="Times New Roman"/>
                <a:cs typeface="Times New Roman"/>
              </a:rPr>
              <a:t/>
            </a:r>
            <a:br>
              <a:rPr lang="ru-RU" sz="2000" dirty="0" smtClean="0">
                <a:latin typeface="Times New Roman"/>
                <a:cs typeface="Times New Roman"/>
              </a:rPr>
            </a:br>
            <a:r>
              <a:rPr lang="ru-RU" sz="2000" dirty="0" smtClean="0">
                <a:latin typeface="Times New Roman"/>
                <a:cs typeface="Times New Roman"/>
              </a:rPr>
              <a:t>№ </a:t>
            </a:r>
            <a:r>
              <a:rPr lang="ru-RU" sz="2000" dirty="0">
                <a:latin typeface="Times New Roman"/>
                <a:cs typeface="Times New Roman"/>
              </a:rPr>
              <a:t>186 (ред. от 24.12.2013) "О федеральной целевой программе "Культура России (2012 - 2018 годы)" </a:t>
            </a:r>
            <a:br>
              <a:rPr lang="ru-RU" sz="2000" dirty="0">
                <a:latin typeface="Times New Roman"/>
                <a:cs typeface="Times New Roman"/>
              </a:rPr>
            </a:br>
            <a:endParaRPr lang="ru-RU" sz="2000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endParaRPr lang="ru-RU" dirty="0" smtClean="0"/>
          </a:p>
          <a:p>
            <a:pPr marL="68580" indent="0" algn="ctr">
              <a:buNone/>
            </a:pPr>
            <a:r>
              <a:rPr lang="ru-RU" dirty="0" smtClean="0"/>
              <a:t> ПРАВИЛА ПРЕДОСТАВЛЕНИЯ </a:t>
            </a:r>
            <a:r>
              <a:rPr lang="ru-RU" dirty="0"/>
              <a:t>И РАСПРЕДЕЛЕНИЯ СУБСИДИЙ</a:t>
            </a:r>
            <a:endParaRPr lang="ru-RU" b="1" dirty="0"/>
          </a:p>
          <a:p>
            <a:pPr marL="68580" indent="0" algn="ctr">
              <a:buNone/>
            </a:pPr>
            <a:r>
              <a:rPr lang="ru-RU" dirty="0"/>
              <a:t>ИЗ ФЕДЕРАЛЬНОГО БЮДЖЕТА БЮДЖЕТАМ </a:t>
            </a:r>
            <a:r>
              <a:rPr lang="ru-RU" dirty="0" smtClean="0"/>
              <a:t>СУ</a:t>
            </a:r>
            <a:r>
              <a:rPr lang="ru-RU" dirty="0"/>
              <a:t>ПРАВИЛА</a:t>
            </a:r>
            <a:endParaRPr lang="ru-RU" b="1" dirty="0"/>
          </a:p>
          <a:p>
            <a:pPr marL="68580" indent="0" algn="ctr">
              <a:buNone/>
            </a:pPr>
            <a:r>
              <a:rPr lang="ru-RU" dirty="0" smtClean="0"/>
              <a:t>БЪЕКТОВ </a:t>
            </a:r>
            <a:r>
              <a:rPr lang="ru-RU" dirty="0"/>
              <a:t>РОССИЙСКОЙ</a:t>
            </a:r>
            <a:endParaRPr lang="ru-RU" b="1" dirty="0"/>
          </a:p>
          <a:p>
            <a:pPr marL="68580" indent="0" algn="ctr">
              <a:buNone/>
            </a:pPr>
            <a:r>
              <a:rPr lang="ru-RU" dirty="0"/>
              <a:t>ФЕДЕРАЦИИ НА СОФИНАНСИРОВАНИЕ РАСХОДНЫХ ОБЯЗАТЕЛЬСТВ</a:t>
            </a:r>
            <a:endParaRPr lang="ru-RU" b="1" dirty="0"/>
          </a:p>
          <a:p>
            <a:pPr marL="68580" indent="0" algn="ctr">
              <a:buNone/>
            </a:pPr>
            <a:r>
              <a:rPr lang="ru-RU" dirty="0"/>
              <a:t>СУБЪЕКТОВ РОССИЙСКОЙ ФЕДЕРАЦИИ ПО РАЗВИТИЮ УЧРЕЖДЕНИЙ</a:t>
            </a:r>
            <a:endParaRPr lang="ru-RU" b="1" dirty="0"/>
          </a:p>
          <a:p>
            <a:pPr marL="68580" indent="0" algn="ctr">
              <a:buNone/>
            </a:pPr>
            <a:r>
              <a:rPr lang="ru-RU" dirty="0"/>
              <a:t>КУЛЬТУРЫ, ЗА ИСКЛЮЧЕНИЕМ СУБСИДИЙ НА СОФИНАНСИРОВАНИЕ</a:t>
            </a:r>
            <a:endParaRPr lang="ru-RU" b="1" dirty="0"/>
          </a:p>
          <a:p>
            <a:pPr marL="68580" indent="0" algn="ctr">
              <a:buNone/>
            </a:pPr>
            <a:r>
              <a:rPr lang="ru-RU" dirty="0"/>
              <a:t>ОБЪЕКТОВ КАПИТАЛЬНОГО СТРОИТЕЛЬСТВА</a:t>
            </a:r>
            <a:endParaRPr lang="ru-RU" b="1" dirty="0"/>
          </a:p>
          <a:p>
            <a:pPr marL="6858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270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048" y="193524"/>
            <a:ext cx="8325151" cy="5503333"/>
          </a:xfrm>
        </p:spPr>
        <p:txBody>
          <a:bodyPr>
            <a:noAutofit/>
          </a:bodyPr>
          <a:lstStyle/>
          <a:p>
            <a:r>
              <a:rPr lang="ru-RU" dirty="0"/>
              <a:t>а) оснащение музеев компьютерным и телекоммуникационным оборудованием;</a:t>
            </a:r>
            <a:endParaRPr lang="ru-RU" b="1" dirty="0"/>
          </a:p>
          <a:p>
            <a:r>
              <a:rPr lang="ru-RU" dirty="0"/>
              <a:t>б) закупка оборудования (фондового, противопожарного) для музеев;</a:t>
            </a:r>
            <a:endParaRPr lang="ru-RU" b="1" dirty="0"/>
          </a:p>
          <a:p>
            <a:r>
              <a:rPr lang="ru-RU" dirty="0"/>
              <a:t>в) обеспечение музеев современными средствами охраны;</a:t>
            </a:r>
            <a:endParaRPr lang="ru-RU" b="1" dirty="0"/>
          </a:p>
          <a:p>
            <a:r>
              <a:rPr lang="ru-RU" dirty="0">
                <a:solidFill>
                  <a:srgbClr val="FFFF00"/>
                </a:solidFill>
              </a:rPr>
              <a:t>г)</a:t>
            </a:r>
            <a:r>
              <a:rPr lang="ru-RU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изготовление и поставка мобильных библиотечных комплексов</a:t>
            </a:r>
            <a:r>
              <a:rPr lang="ru-RU" dirty="0"/>
              <a:t>;</a:t>
            </a:r>
            <a:endParaRPr lang="ru-RU" b="1" dirty="0"/>
          </a:p>
          <a:p>
            <a:r>
              <a:rPr lang="ru-RU" dirty="0">
                <a:solidFill>
                  <a:srgbClr val="FFFF00"/>
                </a:solidFill>
              </a:rPr>
              <a:t>д) создание модельных библиотек (для целей модернизации сельской библиотечной сети);</a:t>
            </a:r>
            <a:endParaRPr lang="ru-RU" b="1" dirty="0">
              <a:solidFill>
                <a:srgbClr val="FFFF00"/>
              </a:solidFill>
            </a:endParaRPr>
          </a:p>
          <a:p>
            <a:r>
              <a:rPr lang="ru-RU" dirty="0">
                <a:solidFill>
                  <a:srgbClr val="FFFF00"/>
                </a:solidFill>
              </a:rPr>
              <a:t>е) создание общероссийской системы доступа к Национальной электронной библиотеке</a:t>
            </a:r>
            <a:r>
              <a:rPr lang="ru-RU" dirty="0"/>
              <a:t>;</a:t>
            </a:r>
            <a:endParaRPr lang="ru-RU" b="1" dirty="0"/>
          </a:p>
          <a:p>
            <a:r>
              <a:rPr lang="ru-RU" dirty="0"/>
              <a:t>ж) создание многофункциональных мобильных культурных центров;</a:t>
            </a:r>
            <a:endParaRPr lang="ru-RU" b="1" dirty="0"/>
          </a:p>
          <a:p>
            <a:r>
              <a:rPr lang="ru-RU" dirty="0"/>
              <a:t>з) обновление материально</a:t>
            </a:r>
            <a:r>
              <a:rPr lang="ru-RU" dirty="0" smtClean="0"/>
              <a:t>-базы</a:t>
            </a:r>
            <a:r>
              <a:rPr lang="ru-RU" dirty="0"/>
              <a:t>, приобретение специального оборудования для сельских учреждений культуры;</a:t>
            </a:r>
            <a:endParaRPr lang="ru-RU" b="1" dirty="0"/>
          </a:p>
          <a:p>
            <a:r>
              <a:rPr lang="ru-RU" dirty="0"/>
              <a:t>и) обеспечение сельских учреждений культуры специализированным автотранспортом;</a:t>
            </a:r>
            <a:endParaRPr lang="ru-RU" b="1" dirty="0"/>
          </a:p>
          <a:p>
            <a:r>
              <a:rPr lang="ru-RU" dirty="0"/>
              <a:t>к) укрепление материально-технической базы творческих казачьих коллективов;</a:t>
            </a:r>
            <a:endParaRPr lang="ru-RU" b="1" dirty="0"/>
          </a:p>
          <a:p>
            <a:r>
              <a:rPr lang="ru-RU" dirty="0"/>
              <a:t>л) укрепление материально-технической базы и оснащение оборудованием детских школ искусств </a:t>
            </a:r>
          </a:p>
        </p:txBody>
      </p:sp>
    </p:spTree>
    <p:extLst>
      <p:ext uri="{BB962C8B-B14F-4D97-AF65-F5344CB8AC3E}">
        <p14:creationId xmlns:p14="http://schemas.microsoft.com/office/powerpoint/2010/main" val="2808481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813755"/>
              </p:ext>
            </p:extLst>
          </p:nvPr>
        </p:nvGraphicFramePr>
        <p:xfrm>
          <a:off x="96838" y="169863"/>
          <a:ext cx="8963025" cy="4571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675"/>
                <a:gridCol w="2987675"/>
                <a:gridCol w="2987675"/>
              </a:tblGrid>
              <a:tr h="12005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/>
                          <a:cs typeface="Times New Roman"/>
                        </a:rPr>
                        <a:t>2013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ru-RU" sz="2000" dirty="0" err="1" smtClean="0">
                          <a:latin typeface="Times New Roman"/>
                          <a:cs typeface="Times New Roman"/>
                        </a:rPr>
                        <a:t>тыс.руб</a:t>
                      </a:r>
                      <a:r>
                        <a:rPr lang="ru-RU" sz="2000" dirty="0" smtClean="0">
                          <a:latin typeface="Times New Roman"/>
                          <a:cs typeface="Times New Roman"/>
                        </a:rPr>
                        <a:t>.)</a:t>
                      </a:r>
                      <a:endParaRPr lang="ru-RU" sz="20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/>
                          <a:cs typeface="Times New Roman"/>
                        </a:rPr>
                        <a:t>2014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ru-RU" sz="2000" dirty="0" err="1" smtClean="0">
                          <a:latin typeface="Times New Roman"/>
                          <a:cs typeface="Times New Roman"/>
                        </a:rPr>
                        <a:t>тыс.руб</a:t>
                      </a:r>
                      <a:r>
                        <a:rPr lang="ru-RU" sz="2000" dirty="0" smtClean="0">
                          <a:latin typeface="Times New Roman"/>
                          <a:cs typeface="Times New Roman"/>
                        </a:rPr>
                        <a:t>.)</a:t>
                      </a:r>
                    </a:p>
                    <a:p>
                      <a:pPr algn="ctr"/>
                      <a:endParaRPr lang="ru-RU" sz="20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12362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Модельные библиотеки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9,5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21,1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123627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/>
                          <a:cs typeface="Times New Roman"/>
                        </a:rPr>
                        <a:t>Кибо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28,5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21,1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12362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НЭБ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11,4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/>
                          <a:cs typeface="Times New Roman"/>
                        </a:rPr>
                        <a:t>8,44</a:t>
                      </a:r>
                      <a:endParaRPr lang="ru-RU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668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Условиями предоставления субсидий являются: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762" y="1112762"/>
            <a:ext cx="9047238" cy="4221239"/>
          </a:xfrm>
        </p:spPr>
        <p:txBody>
          <a:bodyPr>
            <a:noAutofit/>
          </a:bodyPr>
          <a:lstStyle/>
          <a:p>
            <a:r>
              <a:rPr lang="ru-RU" sz="1600" dirty="0"/>
              <a:t>а) наличие региональных (муниципальных) программ, предусматривающих расходные обязательства субъекта Российской Федерации (муниципальных образований), связанные с реализацией мероприятий. При этом при формировании региональных (муниципальных) программ в приоритетном порядке должны предусматриваться мероприятия по развитию тех объектов учреждений культуры, в отношении которых существует наибольшее отклонение уровня развития от среднего по Российской Федерации уровня;</a:t>
            </a:r>
            <a:endParaRPr lang="ru-RU" sz="1600" b="1" dirty="0"/>
          </a:p>
          <a:p>
            <a:r>
              <a:rPr lang="ru-RU" sz="1600" dirty="0"/>
              <a:t>б) наличие в законе (решениях) о бюджете субъекта Российской Федерации (муниципальных образований) бюджетных ассигнований на финансовое обеспечение принятых расходных обязательств субъекта Российской Федерации (муниципальных образований), связанных с реализацией мероприятий, с учетом установленного уровня </a:t>
            </a:r>
            <a:r>
              <a:rPr lang="ru-RU" sz="1600" dirty="0" err="1"/>
              <a:t>софинансирования</a:t>
            </a:r>
            <a:r>
              <a:rPr lang="ru-RU" sz="1600" dirty="0"/>
              <a:t>;</a:t>
            </a:r>
            <a:endParaRPr lang="ru-RU" sz="1600" b="1" dirty="0"/>
          </a:p>
          <a:p>
            <a:r>
              <a:rPr lang="ru-RU" sz="1600" dirty="0"/>
              <a:t>в) обязательство субъекта Российской Федерации по обеспечению соответствия значений показателей, устанавливаемых региональными (муниципальными) программами, иными нормативными правовыми актами субъекта Российской Федерации и муниципальных образований, значениям показателей результативности предоставления субсидии, установленным соглашением между Министерством культуры Российской Федерации и высшим исполнительным органом государственной власти субъекта Российской Федерации о предоставлении субсидии (далее - соглашение).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891578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-411239"/>
            <a:ext cx="9010316" cy="2011439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latin typeface="Times New Roman"/>
                <a:cs typeface="Times New Roman"/>
              </a:rPr>
              <a:t>Уровень </a:t>
            </a:r>
            <a:r>
              <a:rPr lang="ru-RU" sz="1800" dirty="0" err="1">
                <a:latin typeface="Times New Roman"/>
                <a:cs typeface="Times New Roman"/>
              </a:rPr>
              <a:t>софинансирования</a:t>
            </a:r>
            <a:r>
              <a:rPr lang="ru-RU" sz="1800" dirty="0">
                <a:latin typeface="Times New Roman"/>
                <a:cs typeface="Times New Roman"/>
              </a:rPr>
              <a:t> расходного обязательства субъекта Российской Федерации не может быть установлен выше 95 процентов и ниже 5 процентов расходного обязательства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just">
              <a:buNone/>
            </a:pPr>
            <a:r>
              <a:rPr lang="ru-RU" sz="4000" dirty="0" smtClean="0">
                <a:solidFill>
                  <a:srgbClr val="FFFF00"/>
                </a:solidFill>
              </a:rPr>
              <a:t>!</a:t>
            </a:r>
            <a:r>
              <a:rPr lang="ru-RU" sz="2400" dirty="0" smtClean="0">
                <a:latin typeface="Times New Roman"/>
                <a:cs typeface="Times New Roman"/>
              </a:rPr>
              <a:t>В письме  укажите уровень </a:t>
            </a:r>
            <a:r>
              <a:rPr lang="ru-RU" sz="2400" dirty="0" err="1" smtClean="0">
                <a:latin typeface="Times New Roman"/>
                <a:cs typeface="Times New Roman"/>
              </a:rPr>
              <a:t>софинансирования</a:t>
            </a:r>
            <a:r>
              <a:rPr lang="ru-RU" sz="2400" dirty="0" smtClean="0">
                <a:latin typeface="Times New Roman"/>
                <a:cs typeface="Times New Roman"/>
              </a:rPr>
              <a:t> расходного обязательства (</a:t>
            </a:r>
            <a:r>
              <a:rPr lang="ru-RU" dirty="0" smtClean="0"/>
              <a:t>п</a:t>
            </a:r>
            <a:r>
              <a:rPr lang="ru-RU" dirty="0" smtClean="0">
                <a:latin typeface="Times New Roman"/>
                <a:cs typeface="Times New Roman"/>
              </a:rPr>
              <a:t>. 7</a:t>
            </a:r>
            <a:r>
              <a:rPr lang="ru-RU" dirty="0" smtClean="0"/>
              <a:t> Правил)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01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4319" y="0"/>
            <a:ext cx="8790691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Оценка заявок осуществляется по критериям оценки конкурсных заявок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07856"/>
            <a:ext cx="7772400" cy="4868774"/>
          </a:xfrm>
        </p:spPr>
        <p:txBody>
          <a:bodyPr>
            <a:noAutofit/>
          </a:bodyPr>
          <a:lstStyle/>
          <a:p>
            <a:r>
              <a:rPr lang="ru-RU" sz="2400" dirty="0"/>
              <a:t>Критерии оценки конкурсных заявок на предоставление субсидий на изготовление и поставку мобильных библиотечных комплексов</a:t>
            </a:r>
            <a:endParaRPr lang="ru-RU" sz="2400" b="1" dirty="0"/>
          </a:p>
          <a:p>
            <a:r>
              <a:rPr lang="ru-RU" sz="2400" dirty="0" smtClean="0"/>
              <a:t> </a:t>
            </a:r>
            <a:r>
              <a:rPr lang="ru-RU" sz="2400" dirty="0"/>
              <a:t>Критерии оценки конкурсных заявок на предоставление субсидий на создание модельных библиотек (для целей модернизации сельской библиотечной сети)</a:t>
            </a:r>
            <a:endParaRPr lang="ru-RU" sz="2400" b="1" dirty="0"/>
          </a:p>
          <a:p>
            <a:r>
              <a:rPr lang="ru-RU" sz="2400" dirty="0"/>
              <a:t>Критерии оценки конкурсных заявок на предоставление субсидий на создание общероссийской системы доступа к Национальной электронной библиотеке</a:t>
            </a:r>
            <a:endParaRPr lang="ru-RU" sz="2400" b="1" dirty="0"/>
          </a:p>
          <a:p>
            <a:pPr marL="68580" indent="0">
              <a:buNone/>
            </a:pPr>
            <a:endParaRPr lang="ru-RU" sz="2400" dirty="0"/>
          </a:p>
          <a:p>
            <a:pPr marL="68580" indent="0">
              <a:buNone/>
            </a:pPr>
            <a:r>
              <a:rPr lang="ru-RU" sz="2400" dirty="0" smtClean="0"/>
              <a:t> 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79327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98051" y="38879"/>
            <a:ext cx="8250860" cy="1365800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latin typeface="Times New Roman"/>
                <a:cs typeface="Times New Roman"/>
              </a:rPr>
              <a:t> 1. Участие субъекта Российской Федерации </a:t>
            </a:r>
            <a:r>
              <a:rPr lang="ru-RU" sz="2000" dirty="0" smtClean="0">
                <a:latin typeface="Times New Roman"/>
                <a:cs typeface="Times New Roman"/>
              </a:rPr>
              <a:t>собственным</a:t>
            </a:r>
            <a:r>
              <a:rPr lang="en-US" sz="2000" dirty="0" smtClean="0">
                <a:latin typeface="Times New Roman"/>
                <a:cs typeface="Times New Roman"/>
              </a:rPr>
              <a:t>     </a:t>
            </a:r>
            <a:r>
              <a:rPr lang="ru-RU" sz="2000" dirty="0" smtClean="0">
                <a:latin typeface="Times New Roman"/>
                <a:cs typeface="Times New Roman"/>
              </a:rPr>
              <a:t>средствами </a:t>
            </a:r>
            <a:r>
              <a:rPr lang="ru-RU" sz="2000" dirty="0">
                <a:latin typeface="Times New Roman"/>
                <a:cs typeface="Times New Roman"/>
              </a:rPr>
              <a:t>по дальнейшему сопровождению </a:t>
            </a:r>
            <a:r>
              <a:rPr lang="ru-RU" sz="2000" dirty="0" smtClean="0">
                <a:latin typeface="Times New Roman"/>
                <a:cs typeface="Times New Roman"/>
              </a:rPr>
              <a:t>соответствующего </a:t>
            </a:r>
            <a:r>
              <a:rPr lang="ru-RU" sz="2000" dirty="0">
                <a:latin typeface="Times New Roman"/>
                <a:cs typeface="Times New Roman"/>
              </a:rPr>
              <a:t>направления деятельности</a:t>
            </a:r>
            <a:r>
              <a:rPr lang="ru-RU" sz="1300" dirty="0">
                <a:latin typeface="Times New Roman"/>
                <a:cs typeface="Times New Roman"/>
              </a:rPr>
              <a:t/>
            </a:r>
            <a:br>
              <a:rPr lang="ru-RU" sz="1300" dirty="0">
                <a:latin typeface="Times New Roman"/>
                <a:cs typeface="Times New Roman"/>
              </a:rPr>
            </a:br>
            <a:r>
              <a:rPr lang="ru-RU" sz="1300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400" dirty="0"/>
          </a:p>
          <a:p>
            <a:r>
              <a:rPr lang="ru-RU" sz="1400" dirty="0">
                <a:latin typeface="Times New Roman"/>
                <a:cs typeface="Times New Roman"/>
              </a:rPr>
              <a:t> Менее 200 тыс. рублей в год                             </a:t>
            </a:r>
            <a:r>
              <a:rPr lang="ru-RU" sz="1400" dirty="0" smtClean="0">
                <a:latin typeface="Times New Roman"/>
                <a:cs typeface="Times New Roman"/>
              </a:rPr>
              <a:t>9</a:t>
            </a:r>
            <a:r>
              <a:rPr lang="en-US" sz="1400" dirty="0" smtClean="0">
                <a:latin typeface="Times New Roman"/>
                <a:cs typeface="Times New Roman"/>
              </a:rPr>
              <a:t>                                               </a:t>
            </a:r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!</a:t>
            </a:r>
            <a:r>
              <a:rPr lang="en-US" sz="1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ru-RU" sz="1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СТАВИМ КОНКРЕТНУЮ </a:t>
            </a:r>
            <a:r>
              <a:rPr lang="ru-RU" sz="1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ЦИФРУ</a:t>
            </a:r>
            <a:endParaRPr lang="ru-RU" sz="140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r>
              <a:rPr lang="ru-RU" sz="1400" dirty="0">
                <a:latin typeface="Times New Roman"/>
                <a:cs typeface="Times New Roman"/>
              </a:rPr>
              <a:t> От 200 тыс. рублей                           от 10 до 25 (за каждые</a:t>
            </a:r>
          </a:p>
          <a:p>
            <a:r>
              <a:rPr lang="ru-RU" sz="1400" dirty="0">
                <a:latin typeface="Times New Roman"/>
                <a:cs typeface="Times New Roman"/>
              </a:rPr>
              <a:t> до 500 тыс. рублей в год                 дополнительные 100 тыс. рублей</a:t>
            </a:r>
          </a:p>
          <a:p>
            <a:r>
              <a:rPr lang="ru-RU" sz="1400" dirty="0">
                <a:latin typeface="Times New Roman"/>
                <a:cs typeface="Times New Roman"/>
              </a:rPr>
              <a:t>                                             </a:t>
            </a:r>
            <a:r>
              <a:rPr lang="en-US" sz="1400" dirty="0" smtClean="0">
                <a:latin typeface="Times New Roman"/>
                <a:cs typeface="Times New Roman"/>
              </a:rPr>
              <a:t>              </a:t>
            </a:r>
            <a:r>
              <a:rPr lang="ru-RU" sz="1400" dirty="0" smtClean="0">
                <a:latin typeface="Times New Roman"/>
                <a:cs typeface="Times New Roman"/>
              </a:rPr>
              <a:t>добавляется </a:t>
            </a:r>
            <a:r>
              <a:rPr lang="ru-RU" sz="1400" dirty="0">
                <a:latin typeface="Times New Roman"/>
                <a:cs typeface="Times New Roman"/>
              </a:rPr>
              <a:t>по 5 баллов</a:t>
            </a:r>
            <a:r>
              <a:rPr lang="ru-RU" sz="1400" dirty="0" smtClean="0">
                <a:latin typeface="Times New Roman"/>
                <a:cs typeface="Times New Roman"/>
              </a:rPr>
              <a:t>)</a:t>
            </a:r>
            <a:endParaRPr lang="ru-RU" sz="1400" dirty="0">
              <a:latin typeface="Times New Roman"/>
              <a:cs typeface="Times New Roman"/>
            </a:endParaRPr>
          </a:p>
          <a:p>
            <a:r>
              <a:rPr lang="ru-RU" sz="1400" dirty="0">
                <a:latin typeface="Times New Roman"/>
                <a:cs typeface="Times New Roman"/>
              </a:rPr>
              <a:t> Более 500 тыс. рублей в год                            </a:t>
            </a:r>
            <a:r>
              <a:rPr lang="ru-RU" sz="1400" dirty="0" smtClean="0">
                <a:latin typeface="Times New Roman"/>
                <a:cs typeface="Times New Roman"/>
              </a:rPr>
              <a:t>30</a:t>
            </a:r>
            <a:r>
              <a:rPr lang="ru-RU" sz="1400" dirty="0">
                <a:latin typeface="Times New Roman"/>
                <a:cs typeface="Times New Roman"/>
              </a:rPr>
              <a:t> </a:t>
            </a:r>
          </a:p>
          <a:p>
            <a:r>
              <a:rPr lang="ru-RU" sz="1400" dirty="0">
                <a:latin typeface="Times New Roman"/>
                <a:cs typeface="Times New Roman"/>
              </a:rPr>
              <a:t> Менее 200 тыс. рублей в год                             </a:t>
            </a:r>
            <a:r>
              <a:rPr lang="ru-RU" sz="1400" dirty="0" smtClean="0">
                <a:latin typeface="Times New Roman"/>
                <a:cs typeface="Times New Roman"/>
              </a:rPr>
              <a:t>9</a:t>
            </a:r>
            <a:endParaRPr lang="ru-RU" sz="1400" dirty="0">
              <a:latin typeface="Times New Roman"/>
              <a:cs typeface="Times New Roman"/>
            </a:endParaRPr>
          </a:p>
          <a:p>
            <a:r>
              <a:rPr lang="ru-RU" sz="1400" dirty="0">
                <a:latin typeface="Times New Roman"/>
                <a:cs typeface="Times New Roman"/>
              </a:rPr>
              <a:t> От 200 тыс. рублей                           от 10 до 25 (за каждые</a:t>
            </a:r>
          </a:p>
          <a:p>
            <a:r>
              <a:rPr lang="ru-RU" sz="1400" dirty="0">
                <a:latin typeface="Times New Roman"/>
                <a:cs typeface="Times New Roman"/>
              </a:rPr>
              <a:t> до 500 тыс. рублей в год                 дополнительные 100 тыс. рублей</a:t>
            </a:r>
          </a:p>
          <a:p>
            <a:r>
              <a:rPr lang="ru-RU" sz="1400" dirty="0">
                <a:latin typeface="Times New Roman"/>
                <a:cs typeface="Times New Roman"/>
              </a:rPr>
              <a:t>                                             </a:t>
            </a:r>
            <a:r>
              <a:rPr lang="en-US" sz="1400" dirty="0" smtClean="0">
                <a:latin typeface="Times New Roman"/>
                <a:cs typeface="Times New Roman"/>
              </a:rPr>
              <a:t>               </a:t>
            </a:r>
            <a:r>
              <a:rPr lang="ru-RU" sz="1400" dirty="0" smtClean="0">
                <a:latin typeface="Times New Roman"/>
                <a:cs typeface="Times New Roman"/>
              </a:rPr>
              <a:t>добавляется </a:t>
            </a:r>
            <a:r>
              <a:rPr lang="ru-RU" sz="1400" dirty="0">
                <a:latin typeface="Times New Roman"/>
                <a:cs typeface="Times New Roman"/>
              </a:rPr>
              <a:t>по 5 баллов</a:t>
            </a:r>
            <a:r>
              <a:rPr lang="ru-RU" sz="1400" dirty="0" smtClean="0">
                <a:latin typeface="Times New Roman"/>
                <a:cs typeface="Times New Roman"/>
              </a:rPr>
              <a:t>)</a:t>
            </a:r>
            <a:endParaRPr lang="ru-RU" sz="1400" dirty="0">
              <a:latin typeface="Times New Roman"/>
              <a:cs typeface="Times New Roman"/>
            </a:endParaRPr>
          </a:p>
          <a:p>
            <a:r>
              <a:rPr lang="ru-RU" sz="1400" dirty="0">
                <a:latin typeface="Times New Roman"/>
                <a:cs typeface="Times New Roman"/>
              </a:rPr>
              <a:t> Более 500 тыс. рублей в год                            30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11199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одская музыка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Городская музыка.thmx</Template>
  <TotalTime>102</TotalTime>
  <Words>941</Words>
  <Application>Microsoft Macintosh PowerPoint</Application>
  <PresentationFormat>Экран (4:3)</PresentationFormat>
  <Paragraphs>110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 музыка</vt:lpstr>
      <vt:lpstr>Участие  в конкурсе на получение субсидии. Практические аспекты</vt:lpstr>
      <vt:lpstr>Презентация PowerPoint</vt:lpstr>
      <vt:lpstr> Приложение 4 Постановления Правительства РФ от 03.03.2012  № 186 (ред. от 24.12.2013) "О федеральной целевой программе "Культура России (2012 - 2018 годы)"  </vt:lpstr>
      <vt:lpstr>Презентация PowerPoint</vt:lpstr>
      <vt:lpstr>Презентация PowerPoint</vt:lpstr>
      <vt:lpstr>Условиями предоставления субсидий являются: </vt:lpstr>
      <vt:lpstr>Уровень софинансирования расходного обязательства субъекта Российской Федерации не может быть установлен выше 95 процентов и ниже 5 процентов расходного обязательства </vt:lpstr>
      <vt:lpstr>Оценка заявок осуществляется по критериям оценки конкурсных заявок </vt:lpstr>
      <vt:lpstr> 1. Участие субъекта Российской Федерации собственным     средствами по дальнейшему сопровождению соответствующего направления деятельности  </vt:lpstr>
      <vt:lpstr>2. Обеспеченность межпоселенческими библиотеками субъекта Российской Федерации по отношению к социальным нормативам и нормам,  одобренным распоряжением Правительства Российской Федерации  от 3 июля 1996 г. № 1063-р </vt:lpstr>
      <vt:lpstr>3. Участие субъекта Российской Федерации в проекте     "Модельные сельские библиотеки" федеральной целевой программы    "Культура России (2006 - 2011 годы)" </vt:lpstr>
      <vt:lpstr>4. Наличие отремонтированного, оснащенного библиотечной мебельюи охранной сигнализацией помещения для создания модельной библиотеки   </vt:lpstr>
      <vt:lpstr>Для участия в конкурсном отборе Участники подают в Минкультуры России следующие документы: </vt:lpstr>
      <vt:lpstr>Заявку подает высший исполнительный орган государственной власти</vt:lpstr>
      <vt:lpstr>Презентация PowerPoint</vt:lpstr>
      <vt:lpstr>СПАСИБО ЗА ВНИМАНИЕ!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субсидии из федерального бюджета бюджетам субъектов Российской Федерации, прошедших ежегодный конкурсный отбор, на софинансирование расходных обязательств субъектов Российской Федерации, связанных с развитием учреждений культуры, за исключением субсидий на софинансирование объектов капитального строительства государственной собственности субъектов Российской Федерации и муниципальных образований </dc:title>
  <dc:creator>Alenkov VV</dc:creator>
  <cp:lastModifiedBy>Вячеслав Аленьков</cp:lastModifiedBy>
  <cp:revision>12</cp:revision>
  <dcterms:created xsi:type="dcterms:W3CDTF">2014-05-18T07:31:37Z</dcterms:created>
  <dcterms:modified xsi:type="dcterms:W3CDTF">2014-05-18T09:17:56Z</dcterms:modified>
</cp:coreProperties>
</file>