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71" r:id="rId10"/>
    <p:sldId id="264" r:id="rId11"/>
    <p:sldId id="265" r:id="rId12"/>
    <p:sldId id="266" r:id="rId13"/>
    <p:sldId id="267" r:id="rId14"/>
    <p:sldId id="268" r:id="rId15"/>
    <p:sldId id="269" r:id="rId16"/>
    <p:sldId id="270"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varScale="1">
        <p:scale>
          <a:sx n="48" d="100"/>
          <a:sy n="48" d="100"/>
        </p:scale>
        <p:origin x="67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628AF-CBE6-4689-BDC5-314EFD83E05F}" type="datetimeFigureOut">
              <a:rPr lang="ru-RU" smtClean="0"/>
              <a:t>19.05.2014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24F7D-17A1-4FC9-B6B4-789E9ACD78A9}" type="slidenum">
              <a:rPr lang="ru-RU" smtClean="0"/>
              <a:t>‹#›</a:t>
            </a:fld>
            <a:endParaRPr lang="ru-RU"/>
          </a:p>
        </p:txBody>
      </p:sp>
    </p:spTree>
    <p:extLst>
      <p:ext uri="{BB962C8B-B14F-4D97-AF65-F5344CB8AC3E}">
        <p14:creationId xmlns:p14="http://schemas.microsoft.com/office/powerpoint/2010/main" val="3045718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41824F7D-17A1-4FC9-B6B4-789E9ACD78A9}" type="slidenum">
              <a:rPr lang="ru-RU" smtClean="0"/>
              <a:t>1</a:t>
            </a:fld>
            <a:endParaRPr lang="ru-RU"/>
          </a:p>
        </p:txBody>
      </p:sp>
    </p:spTree>
    <p:extLst>
      <p:ext uri="{BB962C8B-B14F-4D97-AF65-F5344CB8AC3E}">
        <p14:creationId xmlns:p14="http://schemas.microsoft.com/office/powerpoint/2010/main" val="2285387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4ECD942-877F-49AE-9F8B-18DDE8DA1A20}"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4B31CB-18FA-4CCD-B2C6-0BD0B87921B3}"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CD06440-E509-4340-A842-58AD2DD957D6}"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100A03E-567C-4F71-8993-6354B687A0C7}"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1FE4111-11DA-468C-918B-4818D55FA2F7}"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46BF449-243F-4F3D-B9F8-BF972102DE52}"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53984E-466F-4D65-AFBE-6F424CEE71A5}"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58F6CC-A9FE-40EC-9BA1-5037114B6BE3}"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AF99F5E-7241-4F4C-B9B1-D2EFE054B814}"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F978920-E69C-4045-9E27-BBE17124CCA0}" type="datetime1">
              <a:rPr lang="en-US" smtClean="0"/>
              <a:t>5/19/2014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895BFED-A82D-41AB-9EAD-EAE812B515A7}" type="datetime1">
              <a:rPr lang="en-US" smtClean="0"/>
              <a:t>5/19/2014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D7587FB-EE06-44FA-AEB0-9BF76185B609}" type="datetime1">
              <a:rPr lang="en-US" smtClean="0"/>
              <a:t>5/19/2014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4A66361-AAA6-48A3-A5C1-DE51DE20C273}" type="datetime1">
              <a:rPr lang="en-US" smtClean="0"/>
              <a:t>5/19/2014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9A79CB-F6E1-47E7-9979-DB5E0C040699}" type="datetime1">
              <a:rPr lang="en-US" smtClean="0"/>
              <a:t>5/19/2014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21AF4C-2DF5-4A55-88AD-F70B4B1F44A5}" type="datetime1">
              <a:rPr lang="en-US" smtClean="0"/>
              <a:t>5/19/2014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90A70F0-5E08-4219-A04B-E9227BA2A21F}" type="datetime1">
              <a:rPr lang="en-US" smtClean="0"/>
              <a:t>5/19/2014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7E613DD-7967-433E-A97B-36932A19785B}" type="datetime1">
              <a:rPr lang="en-US" smtClean="0"/>
              <a:t>5/19/2014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1716505"/>
            <a:ext cx="8679670" cy="2334331"/>
          </a:xfrm>
        </p:spPr>
        <p:txBody>
          <a:bodyPr/>
          <a:lstStyle/>
          <a:p>
            <a:pPr algn="ctr"/>
            <a:r>
              <a:rPr lang="ru-RU" sz="2800" b="1" dirty="0" smtClean="0"/>
              <a:t>Всероссийский библиотечный конгресс</a:t>
            </a:r>
            <a:r>
              <a:rPr lang="ru-RU" sz="2400" b="1" dirty="0"/>
              <a:t/>
            </a:r>
            <a:br>
              <a:rPr lang="ru-RU" sz="2400" b="1" dirty="0"/>
            </a:br>
            <a:r>
              <a:rPr lang="ru-RU" sz="4000" b="1" dirty="0">
                <a:solidFill>
                  <a:schemeClr val="accent2">
                    <a:lumMod val="75000"/>
                  </a:schemeClr>
                </a:solidFill>
              </a:rPr>
              <a:t>Г</a:t>
            </a:r>
            <a:r>
              <a:rPr lang="ru-RU" sz="4000" b="1" dirty="0" smtClean="0">
                <a:solidFill>
                  <a:schemeClr val="accent2">
                    <a:lumMod val="75000"/>
                  </a:schemeClr>
                </a:solidFill>
              </a:rPr>
              <a:t>осударственная культурная политика:</a:t>
            </a:r>
            <a:br>
              <a:rPr lang="ru-RU" sz="4000" b="1" dirty="0" smtClean="0">
                <a:solidFill>
                  <a:schemeClr val="accent2">
                    <a:lumMod val="75000"/>
                  </a:schemeClr>
                </a:solidFill>
              </a:rPr>
            </a:br>
            <a:r>
              <a:rPr lang="ru-RU" sz="4000" b="1" dirty="0" smtClean="0">
                <a:solidFill>
                  <a:schemeClr val="accent2">
                    <a:lumMod val="75000"/>
                  </a:schemeClr>
                </a:solidFill>
              </a:rPr>
              <a:t> управленческие аспекты</a:t>
            </a:r>
            <a:endParaRPr lang="ru-RU" sz="4000" b="1" dirty="0">
              <a:solidFill>
                <a:schemeClr val="accent2">
                  <a:lumMod val="75000"/>
                </a:schemeClr>
              </a:solidFill>
            </a:endParaRPr>
          </a:p>
        </p:txBody>
      </p:sp>
      <p:sp>
        <p:nvSpPr>
          <p:cNvPr id="3" name="Подзаголовок 2"/>
          <p:cNvSpPr>
            <a:spLocks noGrp="1"/>
          </p:cNvSpPr>
          <p:nvPr>
            <p:ph type="subTitle" idx="1"/>
          </p:nvPr>
        </p:nvSpPr>
        <p:spPr>
          <a:xfrm>
            <a:off x="1507066" y="5387009"/>
            <a:ext cx="9187437" cy="1172817"/>
          </a:xfrm>
        </p:spPr>
        <p:txBody>
          <a:bodyPr>
            <a:noAutofit/>
          </a:bodyPr>
          <a:lstStyle/>
          <a:p>
            <a:r>
              <a:rPr lang="ru-RU" sz="2400" dirty="0" smtClean="0">
                <a:solidFill>
                  <a:srgbClr val="FF0000"/>
                </a:solidFill>
              </a:rPr>
              <a:t>Секция 32 по библиотечному менеджменту и маркетингу</a:t>
            </a:r>
          </a:p>
          <a:p>
            <a:r>
              <a:rPr lang="ru-RU" sz="2400" dirty="0" smtClean="0">
                <a:solidFill>
                  <a:srgbClr val="FF0000"/>
                </a:solidFill>
              </a:rPr>
              <a:t>20 мая 2014 г., Рязань</a:t>
            </a:r>
            <a:endParaRPr lang="ru-RU" sz="2400" dirty="0">
              <a:solidFill>
                <a:srgbClr val="FF0000"/>
              </a:solidFill>
            </a:endParaRPr>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126" y="0"/>
            <a:ext cx="2574758" cy="1833311"/>
          </a:xfrm>
          <a:prstGeom prst="rect">
            <a:avLst/>
          </a:prstGeom>
        </p:spPr>
      </p:pic>
    </p:spTree>
    <p:extLst>
      <p:ext uri="{BB962C8B-B14F-4D97-AF65-F5344CB8AC3E}">
        <p14:creationId xmlns:p14="http://schemas.microsoft.com/office/powerpoint/2010/main" val="19294042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755374"/>
          </a:xfrm>
        </p:spPr>
        <p:txBody>
          <a:bodyPr/>
          <a:lstStyle/>
          <a:p>
            <a:pPr algn="ctr"/>
            <a:r>
              <a:rPr lang="ru-RU" b="1" dirty="0">
                <a:solidFill>
                  <a:schemeClr val="accent5">
                    <a:lumMod val="75000"/>
                  </a:schemeClr>
                </a:solidFill>
              </a:rPr>
              <a:t>Управленческие проблемы </a:t>
            </a:r>
            <a:r>
              <a:rPr lang="ru-RU" b="1" dirty="0" smtClean="0">
                <a:solidFill>
                  <a:schemeClr val="accent5">
                    <a:lumMod val="75000"/>
                  </a:schemeClr>
                </a:solidFill>
              </a:rPr>
              <a:t>(6)</a:t>
            </a:r>
            <a:endParaRPr lang="ru-RU" dirty="0">
              <a:solidFill>
                <a:schemeClr val="accent5">
                  <a:lumMod val="75000"/>
                </a:schemeClr>
              </a:solidFill>
            </a:endParaRPr>
          </a:p>
        </p:txBody>
      </p:sp>
      <p:sp>
        <p:nvSpPr>
          <p:cNvPr id="3" name="Объект 2"/>
          <p:cNvSpPr>
            <a:spLocks noGrp="1"/>
          </p:cNvSpPr>
          <p:nvPr>
            <p:ph idx="1"/>
          </p:nvPr>
        </p:nvSpPr>
        <p:spPr>
          <a:xfrm>
            <a:off x="677333" y="1033670"/>
            <a:ext cx="9182283" cy="5406887"/>
          </a:xfrm>
        </p:spPr>
        <p:txBody>
          <a:bodyPr/>
          <a:lstStyle/>
          <a:p>
            <a:pPr marL="0" indent="0">
              <a:buNone/>
            </a:pPr>
            <a:r>
              <a:rPr lang="ru-RU" sz="2800" dirty="0">
                <a:solidFill>
                  <a:schemeClr val="accent2">
                    <a:lumMod val="75000"/>
                  </a:schemeClr>
                </a:solidFill>
              </a:rPr>
              <a:t>всесторонняя поддержка создания и деятельности детских и молодежных организаций, объединений, движений, ориентированных на творческую, благотворительную, познавательную деятельность. </a:t>
            </a:r>
            <a:endParaRPr lang="ru-RU" sz="2800" dirty="0"/>
          </a:p>
          <a:p>
            <a:pPr marL="0" indent="0">
              <a:buNone/>
            </a:pPr>
            <a:r>
              <a:rPr lang="ru-RU" b="1" dirty="0"/>
              <a:t>III. Стратегические задачи государственной культурной </a:t>
            </a:r>
            <a:r>
              <a:rPr lang="ru-RU" b="1" dirty="0" smtClean="0"/>
              <a:t>политики</a:t>
            </a:r>
            <a:endParaRPr lang="ru-RU" dirty="0" smtClean="0"/>
          </a:p>
          <a:p>
            <a:pPr marL="0" indent="0">
              <a:buNone/>
            </a:pPr>
            <a:r>
              <a:rPr lang="ru-RU" b="1" dirty="0"/>
              <a:t>5. Широкое привлечение детей и молодежи к участию в познавательных, творческих, культурных, краеведческих, благотворительных организациях, объединениях, коллективах. </a:t>
            </a: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2713136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894522"/>
          </a:xfrm>
        </p:spPr>
        <p:txBody>
          <a:bodyPr/>
          <a:lstStyle/>
          <a:p>
            <a:pPr algn="ctr"/>
            <a:r>
              <a:rPr lang="ru-RU" b="1" dirty="0">
                <a:solidFill>
                  <a:schemeClr val="accent2">
                    <a:lumMod val="75000"/>
                  </a:schemeClr>
                </a:solidFill>
              </a:rPr>
              <a:t>Управленческие проблемы </a:t>
            </a:r>
            <a:r>
              <a:rPr lang="ru-RU" b="1" dirty="0" smtClean="0">
                <a:solidFill>
                  <a:schemeClr val="accent2">
                    <a:lumMod val="75000"/>
                  </a:schemeClr>
                </a:solidFill>
              </a:rPr>
              <a:t>(7)</a:t>
            </a:r>
            <a:endParaRPr lang="ru-RU" dirty="0">
              <a:solidFill>
                <a:schemeClr val="accent2">
                  <a:lumMod val="75000"/>
                </a:schemeClr>
              </a:solidFill>
            </a:endParaRPr>
          </a:p>
        </p:txBody>
      </p:sp>
      <p:sp>
        <p:nvSpPr>
          <p:cNvPr id="3" name="Объект 2"/>
          <p:cNvSpPr>
            <a:spLocks noGrp="1"/>
          </p:cNvSpPr>
          <p:nvPr>
            <p:ph idx="1"/>
          </p:nvPr>
        </p:nvSpPr>
        <p:spPr>
          <a:xfrm>
            <a:off x="677334" y="894523"/>
            <a:ext cx="9540092" cy="5605668"/>
          </a:xfrm>
        </p:spPr>
        <p:txBody>
          <a:bodyPr/>
          <a:lstStyle/>
          <a:p>
            <a:pPr marL="0" indent="0">
              <a:buNone/>
            </a:pPr>
            <a:r>
              <a:rPr lang="ru-RU" sz="2400" dirty="0">
                <a:solidFill>
                  <a:srgbClr val="7030A0"/>
                </a:solidFill>
              </a:rPr>
              <a:t>Главное в решении этой задачи - это изменение представлений органов власти и граждан о том, что культурная деятельность является сферой услуг, и ее организация и оценка принципиально не отличается от организации и оценки деятельности, например, бань, прачечных, собесов или почты.</a:t>
            </a:r>
          </a:p>
          <a:p>
            <a:pPr marL="0" indent="0">
              <a:buNone/>
            </a:pPr>
            <a:r>
              <a:rPr lang="ru-RU" sz="2400" dirty="0">
                <a:solidFill>
                  <a:srgbClr val="7030A0"/>
                </a:solidFill>
              </a:rPr>
              <a:t>Если применять термин "услуги", то классические учреждения культуры оказывают обществу услуги, сравнимые с услугами армии, защищающей жизнь граждан и безопасность страны, или самого правительства, оказывающего обществу услуги по управлению функционированием государства.</a:t>
            </a:r>
          </a:p>
          <a:p>
            <a:pPr marL="0" indent="0">
              <a:buNone/>
            </a:pPr>
            <a:r>
              <a:rPr lang="ru-RU" b="1" dirty="0"/>
              <a:t>III. Стратегические задачи государственной культурной </a:t>
            </a:r>
            <a:r>
              <a:rPr lang="ru-RU" b="1" dirty="0" smtClean="0"/>
              <a:t>политики</a:t>
            </a:r>
          </a:p>
          <a:p>
            <a:pPr marL="0" indent="0">
              <a:buNone/>
            </a:pPr>
            <a:r>
              <a:rPr lang="ru-RU" b="1" dirty="0"/>
              <a:t>7. Поддержка существующих и вновь создаваемых институтов и общественных инициатив, связанных с различными видами культурной деятельности.</a:t>
            </a:r>
            <a:endParaRPr lang="ru-RU" dirty="0"/>
          </a:p>
          <a:p>
            <a:pPr marL="0" indent="0">
              <a:buNone/>
            </a:pP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131538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914400"/>
          </a:xfrm>
        </p:spPr>
        <p:txBody>
          <a:bodyPr/>
          <a:lstStyle/>
          <a:p>
            <a:pPr algn="ctr"/>
            <a:r>
              <a:rPr lang="ru-RU" b="1" dirty="0">
                <a:solidFill>
                  <a:srgbClr val="7030A0"/>
                </a:solidFill>
              </a:rPr>
              <a:t>Управленческие проблемы </a:t>
            </a:r>
            <a:r>
              <a:rPr lang="ru-RU" b="1" dirty="0" smtClean="0">
                <a:solidFill>
                  <a:srgbClr val="7030A0"/>
                </a:solidFill>
              </a:rPr>
              <a:t>(8)</a:t>
            </a:r>
            <a:endParaRPr lang="ru-RU" dirty="0">
              <a:solidFill>
                <a:srgbClr val="7030A0"/>
              </a:solidFill>
            </a:endParaRPr>
          </a:p>
        </p:txBody>
      </p:sp>
      <p:sp>
        <p:nvSpPr>
          <p:cNvPr id="3" name="Объект 2"/>
          <p:cNvSpPr>
            <a:spLocks noGrp="1"/>
          </p:cNvSpPr>
          <p:nvPr>
            <p:ph idx="1"/>
          </p:nvPr>
        </p:nvSpPr>
        <p:spPr>
          <a:xfrm>
            <a:off x="677334" y="914401"/>
            <a:ext cx="8596668" cy="5685182"/>
          </a:xfrm>
        </p:spPr>
        <p:txBody>
          <a:bodyPr>
            <a:normAutofit/>
          </a:bodyPr>
          <a:lstStyle/>
          <a:p>
            <a:pPr marL="0" indent="0">
              <a:buNone/>
            </a:pPr>
            <a:r>
              <a:rPr lang="ru-RU" sz="2600" dirty="0" smtClean="0">
                <a:solidFill>
                  <a:srgbClr val="FF0000"/>
                </a:solidFill>
              </a:rPr>
              <a:t>Задачей </a:t>
            </a:r>
            <a:r>
              <a:rPr lang="ru-RU" sz="2600" dirty="0">
                <a:solidFill>
                  <a:srgbClr val="FF0000"/>
                </a:solidFill>
              </a:rPr>
              <a:t>государственной культурной политики является создание таких условий деятельности для этих институтов, когда органы управления, в том числе в финансовой и экономической сферах, при принятии соответствующих решений исходят из того, что музей, библиотека, архив, театр, филармония, концертный зал, дом культуры выполняют важнейшую государственную и общественную функцию исторического и культурного просвещения и воспитания общества.</a:t>
            </a:r>
          </a:p>
          <a:p>
            <a:pPr marL="0" indent="0">
              <a:buNone/>
            </a:pPr>
            <a:r>
              <a:rPr lang="ru-RU" b="1" dirty="0"/>
              <a:t>III. Стратегические задачи государственной культурной политики</a:t>
            </a:r>
            <a:endParaRPr lang="ru-RU" dirty="0"/>
          </a:p>
          <a:p>
            <a:pPr marL="0" indent="0">
              <a:buNone/>
            </a:pPr>
            <a:r>
              <a:rPr lang="ru-RU" b="1" dirty="0"/>
              <a:t>7. Поддержка существующих и вновь создаваемых институтов и общественных инициатив, связанных с различными видами культурной деятельности.</a:t>
            </a: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7036020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1033670"/>
          </a:xfrm>
        </p:spPr>
        <p:txBody>
          <a:bodyPr/>
          <a:lstStyle/>
          <a:p>
            <a:pPr algn="ctr"/>
            <a:r>
              <a:rPr lang="ru-RU" b="1" dirty="0" smtClean="0">
                <a:solidFill>
                  <a:schemeClr val="tx2">
                    <a:lumMod val="60000"/>
                    <a:lumOff val="40000"/>
                  </a:schemeClr>
                </a:solidFill>
              </a:rPr>
              <a:t>Управленческие решения (1)</a:t>
            </a:r>
            <a:endParaRPr lang="ru-RU" b="1" dirty="0">
              <a:solidFill>
                <a:schemeClr val="tx2">
                  <a:lumMod val="60000"/>
                  <a:lumOff val="40000"/>
                </a:schemeClr>
              </a:solidFill>
            </a:endParaRPr>
          </a:p>
        </p:txBody>
      </p:sp>
      <p:sp>
        <p:nvSpPr>
          <p:cNvPr id="3" name="Объект 2"/>
          <p:cNvSpPr>
            <a:spLocks noGrp="1"/>
          </p:cNvSpPr>
          <p:nvPr>
            <p:ph idx="1"/>
          </p:nvPr>
        </p:nvSpPr>
        <p:spPr>
          <a:xfrm>
            <a:off x="677334" y="1232453"/>
            <a:ext cx="8596668" cy="4808910"/>
          </a:xfrm>
        </p:spPr>
        <p:txBody>
          <a:bodyPr>
            <a:normAutofit/>
          </a:bodyPr>
          <a:lstStyle/>
          <a:p>
            <a:pPr marL="0" indent="0">
              <a:buNone/>
            </a:pPr>
            <a:r>
              <a:rPr lang="ru-RU" sz="2800" dirty="0">
                <a:solidFill>
                  <a:schemeClr val="tx1">
                    <a:lumMod val="65000"/>
                    <a:lumOff val="35000"/>
                  </a:schemeClr>
                </a:solidFill>
              </a:rPr>
              <a:t>Утверждение такого подхода позволит перейти к управлению и обеспечению деятельности этих институтов преимущественно на основе качественной оценки их общественной эффективности, а затраты на их содержание и развитие рассматривать как прямые инвестиции в будущее страны.</a:t>
            </a:r>
          </a:p>
          <a:p>
            <a:pPr marL="0" indent="0">
              <a:buNone/>
            </a:pPr>
            <a:endParaRPr lang="ru-RU" sz="2800" dirty="0">
              <a:solidFill>
                <a:schemeClr val="tx1">
                  <a:lumMod val="65000"/>
                  <a:lumOff val="35000"/>
                </a:schemeClr>
              </a:solidFill>
            </a:endParaRPr>
          </a:p>
        </p:txBody>
      </p:sp>
      <p:sp>
        <p:nvSpPr>
          <p:cNvPr id="4" name="Номер слайда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2353013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854765"/>
          </a:xfrm>
        </p:spPr>
        <p:txBody>
          <a:bodyPr/>
          <a:lstStyle/>
          <a:p>
            <a:pPr algn="ctr"/>
            <a:r>
              <a:rPr lang="ru-RU" b="1" dirty="0">
                <a:solidFill>
                  <a:schemeClr val="accent3">
                    <a:lumMod val="75000"/>
                  </a:schemeClr>
                </a:solidFill>
              </a:rPr>
              <a:t>Управленческие решения </a:t>
            </a:r>
            <a:r>
              <a:rPr lang="ru-RU" b="1" dirty="0" smtClean="0">
                <a:solidFill>
                  <a:schemeClr val="accent3">
                    <a:lumMod val="75000"/>
                  </a:schemeClr>
                </a:solidFill>
              </a:rPr>
              <a:t>(2)</a:t>
            </a:r>
            <a:endParaRPr lang="ru-RU" dirty="0">
              <a:solidFill>
                <a:schemeClr val="accent3">
                  <a:lumMod val="75000"/>
                </a:schemeClr>
              </a:solidFill>
            </a:endParaRPr>
          </a:p>
        </p:txBody>
      </p:sp>
      <p:sp>
        <p:nvSpPr>
          <p:cNvPr id="3" name="Объект 2"/>
          <p:cNvSpPr>
            <a:spLocks noGrp="1"/>
          </p:cNvSpPr>
          <p:nvPr>
            <p:ph idx="1"/>
          </p:nvPr>
        </p:nvSpPr>
        <p:spPr>
          <a:xfrm>
            <a:off x="677333" y="993913"/>
            <a:ext cx="9182283" cy="5327374"/>
          </a:xfrm>
        </p:spPr>
        <p:txBody>
          <a:bodyPr>
            <a:normAutofit/>
          </a:bodyPr>
          <a:lstStyle/>
          <a:p>
            <a:pPr marL="0" indent="0">
              <a:buNone/>
            </a:pPr>
            <a:r>
              <a:rPr lang="ru-RU" sz="2000" b="1" dirty="0">
                <a:solidFill>
                  <a:schemeClr val="tx1"/>
                </a:solidFill>
              </a:rPr>
              <a:t>IV. Законодательное обеспечение государственной культурной политики</a:t>
            </a:r>
            <a:endParaRPr lang="ru-RU" sz="2000" dirty="0">
              <a:solidFill>
                <a:schemeClr val="tx1"/>
              </a:solidFill>
            </a:endParaRPr>
          </a:p>
          <a:p>
            <a:pPr marL="0" indent="0">
              <a:buNone/>
            </a:pPr>
            <a:r>
              <a:rPr lang="ru-RU" sz="2000" dirty="0">
                <a:solidFill>
                  <a:schemeClr val="accent5">
                    <a:lumMod val="60000"/>
                    <a:lumOff val="40000"/>
                  </a:schemeClr>
                </a:solidFill>
              </a:rPr>
              <a:t>Реализация государственной культурной политики потребует внесения изменений в законодательство Российской Федерации.</a:t>
            </a:r>
          </a:p>
          <a:p>
            <a:pPr marL="0" indent="0">
              <a:buNone/>
            </a:pPr>
            <a:r>
              <a:rPr lang="ru-RU" sz="2000" dirty="0" smtClean="0">
                <a:solidFill>
                  <a:schemeClr val="accent5">
                    <a:lumMod val="60000"/>
                    <a:lumOff val="40000"/>
                  </a:schemeClr>
                </a:solidFill>
              </a:rPr>
              <a:t>…  </a:t>
            </a:r>
            <a:r>
              <a:rPr lang="ru-RU" sz="2000" dirty="0">
                <a:solidFill>
                  <a:schemeClr val="accent5">
                    <a:lumMod val="60000"/>
                    <a:lumOff val="40000"/>
                  </a:schemeClr>
                </a:solidFill>
              </a:rPr>
              <a:t>предполагает уточнение действующих и введение новых норм в различные разделы законодательства Российской Федерации </a:t>
            </a:r>
            <a:r>
              <a:rPr lang="ru-RU" sz="2000" dirty="0" smtClean="0">
                <a:solidFill>
                  <a:schemeClr val="accent5">
                    <a:lumMod val="60000"/>
                    <a:lumOff val="40000"/>
                  </a:schemeClr>
                </a:solidFill>
              </a:rPr>
              <a:t>… </a:t>
            </a:r>
            <a:endParaRPr lang="ru-RU" sz="2000" dirty="0">
              <a:solidFill>
                <a:schemeClr val="accent5">
                  <a:lumMod val="60000"/>
                  <a:lumOff val="40000"/>
                </a:schemeClr>
              </a:solidFill>
            </a:endParaRPr>
          </a:p>
          <a:p>
            <a:pPr marL="0" indent="0">
              <a:buNone/>
            </a:pPr>
            <a:r>
              <a:rPr lang="ru-RU" sz="2000" dirty="0" smtClean="0">
                <a:solidFill>
                  <a:schemeClr val="accent5">
                    <a:lumMod val="60000"/>
                    <a:lumOff val="40000"/>
                  </a:schemeClr>
                </a:solidFill>
              </a:rPr>
              <a:t>Существует </a:t>
            </a:r>
            <a:r>
              <a:rPr lang="ru-RU" sz="2000" dirty="0">
                <a:solidFill>
                  <a:schemeClr val="accent5">
                    <a:lumMod val="60000"/>
                    <a:lumOff val="40000"/>
                  </a:schemeClr>
                </a:solidFill>
              </a:rPr>
              <a:t>необходимость усиления раздела законодательства, непосредственно относящегося к сфере культуры.</a:t>
            </a:r>
          </a:p>
          <a:p>
            <a:pPr marL="0" indent="0">
              <a:buNone/>
            </a:pPr>
            <a:r>
              <a:rPr lang="ru-RU" sz="2000" dirty="0">
                <a:solidFill>
                  <a:schemeClr val="accent5">
                    <a:lumMod val="60000"/>
                    <a:lumOff val="40000"/>
                  </a:schemeClr>
                </a:solidFill>
              </a:rPr>
              <a:t>Ввиду стратегической важности для государства сферы культуры и культурной политики законодательство в этой сфере должно содержать конкретные правовые механизмы, прежде всего - социального и финансово-экономического характера, должно быть свободно от декларативности.</a:t>
            </a:r>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4135102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894522"/>
          </a:xfrm>
        </p:spPr>
        <p:txBody>
          <a:bodyPr/>
          <a:lstStyle/>
          <a:p>
            <a:pPr algn="ctr"/>
            <a:r>
              <a:rPr lang="ru-RU" b="1" dirty="0">
                <a:solidFill>
                  <a:schemeClr val="accent3">
                    <a:lumMod val="75000"/>
                  </a:schemeClr>
                </a:solidFill>
              </a:rPr>
              <a:t>Управленческие решения </a:t>
            </a:r>
            <a:r>
              <a:rPr lang="ru-RU" b="1" dirty="0" smtClean="0">
                <a:solidFill>
                  <a:schemeClr val="accent3">
                    <a:lumMod val="75000"/>
                  </a:schemeClr>
                </a:solidFill>
              </a:rPr>
              <a:t>(3)</a:t>
            </a:r>
            <a:endParaRPr lang="ru-RU" dirty="0"/>
          </a:p>
        </p:txBody>
      </p:sp>
      <p:sp>
        <p:nvSpPr>
          <p:cNvPr id="3" name="Объект 2"/>
          <p:cNvSpPr>
            <a:spLocks noGrp="1"/>
          </p:cNvSpPr>
          <p:nvPr>
            <p:ph idx="1"/>
          </p:nvPr>
        </p:nvSpPr>
        <p:spPr>
          <a:xfrm>
            <a:off x="677333" y="894522"/>
            <a:ext cx="9301553" cy="5645425"/>
          </a:xfrm>
        </p:spPr>
        <p:txBody>
          <a:bodyPr/>
          <a:lstStyle/>
          <a:p>
            <a:pPr marL="0" indent="0">
              <a:buNone/>
            </a:pPr>
            <a:r>
              <a:rPr lang="ru-RU" sz="3200" dirty="0">
                <a:solidFill>
                  <a:schemeClr val="accent1">
                    <a:lumMod val="50000"/>
                  </a:schemeClr>
                </a:solidFill>
              </a:rPr>
              <a:t>закрепление на уровне федерального закона конкретных социальных гарантий в сфере культуры, уровневых показателей её финансирования, механизмов льгот, поощрений, стимулирования в сфере культуры и т.д</a:t>
            </a:r>
            <a:r>
              <a:rPr lang="ru-RU" sz="3200" dirty="0" smtClean="0">
                <a:solidFill>
                  <a:schemeClr val="accent1">
                    <a:lumMod val="50000"/>
                  </a:schemeClr>
                </a:solidFill>
              </a:rPr>
              <a:t>.</a:t>
            </a:r>
          </a:p>
          <a:p>
            <a:pPr marL="0" indent="0">
              <a:buNone/>
            </a:pPr>
            <a:r>
              <a:rPr lang="ru-RU" sz="2400" b="1" dirty="0">
                <a:solidFill>
                  <a:schemeClr val="tx1"/>
                </a:solidFill>
              </a:rPr>
              <a:t>IV. Законодательное обеспечение государственной культурной политики</a:t>
            </a:r>
            <a:endParaRPr lang="ru-RU" sz="2400" dirty="0">
              <a:solidFill>
                <a:schemeClr val="tx1"/>
              </a:solidFill>
            </a:endParaRPr>
          </a:p>
          <a:p>
            <a:pPr marL="0" indent="0">
              <a:buNone/>
            </a:pP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4138548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39148"/>
            <a:ext cx="8596668" cy="854765"/>
          </a:xfrm>
        </p:spPr>
        <p:txBody>
          <a:bodyPr/>
          <a:lstStyle/>
          <a:p>
            <a:pPr algn="ctr"/>
            <a:r>
              <a:rPr lang="ru-RU" b="1" dirty="0" smtClean="0">
                <a:solidFill>
                  <a:srgbClr val="002060"/>
                </a:solidFill>
              </a:rPr>
              <a:t>Что будет?</a:t>
            </a:r>
            <a:endParaRPr lang="ru-RU" b="1" dirty="0">
              <a:solidFill>
                <a:srgbClr val="002060"/>
              </a:solidFill>
            </a:endParaRPr>
          </a:p>
        </p:txBody>
      </p:sp>
      <p:sp>
        <p:nvSpPr>
          <p:cNvPr id="3" name="Объект 2"/>
          <p:cNvSpPr>
            <a:spLocks noGrp="1"/>
          </p:cNvSpPr>
          <p:nvPr>
            <p:ph idx="1"/>
          </p:nvPr>
        </p:nvSpPr>
        <p:spPr>
          <a:xfrm>
            <a:off x="677334" y="993913"/>
            <a:ext cx="8596668" cy="5565913"/>
          </a:xfrm>
        </p:spPr>
        <p:txBody>
          <a:bodyPr/>
          <a:lstStyle/>
          <a:p>
            <a:pPr marL="0" indent="0">
              <a:buNone/>
            </a:pPr>
            <a:r>
              <a:rPr lang="ru-RU" sz="2400" dirty="0"/>
              <a:t>Необходима достаточно глубокая реформа этой системы, в процессе которой она должна быть </a:t>
            </a:r>
            <a:r>
              <a:rPr lang="ru-RU" sz="2400" dirty="0" err="1"/>
              <a:t>сущностно</a:t>
            </a:r>
            <a:r>
              <a:rPr lang="ru-RU" sz="2400" dirty="0"/>
              <a:t> перенастроена на иные приоритеты, в основу оценки ее эффективности должны быть положены иные - ориентированные на приоритеты культурной политики показатели. </a:t>
            </a:r>
            <a:endParaRPr lang="ru-RU" sz="2400" dirty="0" smtClean="0"/>
          </a:p>
          <a:p>
            <a:pPr marL="0" indent="0">
              <a:buNone/>
            </a:pPr>
            <a:r>
              <a:rPr lang="ru-RU" sz="2400" dirty="0" smtClean="0"/>
              <a:t>Должен </a:t>
            </a:r>
            <a:r>
              <a:rPr lang="ru-RU" sz="2400" dirty="0"/>
              <a:t>появиться и субъект вырабатывающий, координирующий, корректирующий государственную культурную политику, обладающий достаточными правами для преодоления барьеров межведомственного и межрегионального уровня, необходимыми кадровыми и финансовыми ресурсами.</a:t>
            </a:r>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4317494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8186" y="0"/>
            <a:ext cx="8596668" cy="1470991"/>
          </a:xfrm>
        </p:spPr>
        <p:txBody>
          <a:bodyPr>
            <a:normAutofit/>
          </a:bodyPr>
          <a:lstStyle/>
          <a:p>
            <a:pPr algn="ctr"/>
            <a:r>
              <a:rPr lang="ru-RU" sz="44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ВОТ ТАКИЕ ДЕЛА!</a:t>
            </a:r>
            <a:endParaRPr lang="ru-RU" sz="4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3" name="Объект 2"/>
          <p:cNvSpPr>
            <a:spLocks noGrp="1"/>
          </p:cNvSpPr>
          <p:nvPr>
            <p:ph idx="1"/>
          </p:nvPr>
        </p:nvSpPr>
        <p:spPr>
          <a:xfrm>
            <a:off x="677334" y="1610139"/>
            <a:ext cx="8596668" cy="4431223"/>
          </a:xfrm>
        </p:spPr>
        <p:txBody>
          <a:bodyPr/>
          <a:lstStyle/>
          <a:p>
            <a:pPr marL="0" indent="0">
              <a:buNone/>
            </a:pPr>
            <a:endParaRPr lang="ru-RU" sz="2800" dirty="0" smtClean="0"/>
          </a:p>
          <a:p>
            <a:pPr marL="0" indent="0">
              <a:buNone/>
            </a:pPr>
            <a:endParaRPr lang="ru-RU" sz="2800" dirty="0"/>
          </a:p>
          <a:p>
            <a:pPr marL="0" indent="0">
              <a:buNone/>
            </a:pPr>
            <a:endParaRPr lang="ru-RU" sz="2800" dirty="0" smtClean="0"/>
          </a:p>
          <a:p>
            <a:pPr marL="0" indent="0">
              <a:buNone/>
            </a:pPr>
            <a:endParaRPr lang="ru-RU" sz="2800" dirty="0"/>
          </a:p>
          <a:p>
            <a:pPr marL="0" indent="0">
              <a:buNone/>
            </a:pPr>
            <a:r>
              <a:rPr lang="ru-RU" sz="4800" dirty="0" smtClean="0">
                <a:solidFill>
                  <a:schemeClr val="accent2"/>
                </a:solidFill>
              </a:rPr>
              <a:t>БЛАГОДАРЮ ЗА ВНИМАНИЕ!</a:t>
            </a:r>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4078331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92506"/>
            <a:ext cx="8596668" cy="1219200"/>
          </a:xfrm>
        </p:spPr>
        <p:txBody>
          <a:bodyPr>
            <a:normAutofit/>
          </a:bodyPr>
          <a:lstStyle/>
          <a:p>
            <a:pPr algn="ctr"/>
            <a:r>
              <a:rPr lang="ru-RU" sz="4000" b="1" dirty="0" smtClean="0">
                <a:solidFill>
                  <a:schemeClr val="accent1">
                    <a:lumMod val="50000"/>
                  </a:schemeClr>
                </a:solidFill>
              </a:rPr>
              <a:t>Что случилось?</a:t>
            </a:r>
            <a:endParaRPr lang="ru-RU" sz="4000" b="1" dirty="0">
              <a:solidFill>
                <a:schemeClr val="accent1">
                  <a:lumMod val="50000"/>
                </a:schemeClr>
              </a:solidFill>
            </a:endParaRPr>
          </a:p>
        </p:txBody>
      </p:sp>
      <p:sp>
        <p:nvSpPr>
          <p:cNvPr id="3" name="Объект 2"/>
          <p:cNvSpPr>
            <a:spLocks noGrp="1"/>
          </p:cNvSpPr>
          <p:nvPr>
            <p:ph idx="1"/>
          </p:nvPr>
        </p:nvSpPr>
        <p:spPr>
          <a:xfrm>
            <a:off x="677334" y="1219200"/>
            <a:ext cx="9092308" cy="5213684"/>
          </a:xfrm>
        </p:spPr>
        <p:txBody>
          <a:bodyPr>
            <a:normAutofit/>
          </a:bodyPr>
          <a:lstStyle/>
          <a:p>
            <a:pPr marL="0" indent="0" algn="ctr">
              <a:buNone/>
            </a:pPr>
            <a:r>
              <a:rPr lang="ru-RU" sz="2000" b="1" dirty="0"/>
              <a:t>16.05.2014 </a:t>
            </a:r>
            <a:r>
              <a:rPr lang="ru-RU" sz="2000" b="1" dirty="0" smtClean="0"/>
              <a:t>опубликован проект «Основ </a:t>
            </a:r>
            <a:r>
              <a:rPr lang="ru-RU" sz="2000" b="1" dirty="0"/>
              <a:t>государственной культурной </a:t>
            </a:r>
            <a:r>
              <a:rPr lang="ru-RU" sz="2000" b="1" dirty="0" smtClean="0"/>
              <a:t>политики» </a:t>
            </a:r>
            <a:r>
              <a:rPr lang="en-US" sz="2000" b="1" dirty="0" smtClean="0"/>
              <a:t>www.rg.ru</a:t>
            </a:r>
            <a:endParaRPr lang="ru-RU" sz="2000" b="1" dirty="0"/>
          </a:p>
          <a:p>
            <a:pPr marL="0" indent="0">
              <a:buNone/>
            </a:pPr>
            <a:r>
              <a:rPr lang="ru-RU" sz="2400" dirty="0">
                <a:solidFill>
                  <a:srgbClr val="FF0000"/>
                </a:solidFill>
              </a:rPr>
              <a:t>Россия - государство, создавшее великую культуру. На протяжении всей российской истории именно культура сосредотачивала и передавала новым поколениям духовный опыт нации, обеспечивала единство многонационального народа России, во многом определяла влияние России в мире. </a:t>
            </a:r>
            <a:endParaRPr lang="en-US" sz="2400" dirty="0" smtClean="0">
              <a:solidFill>
                <a:srgbClr val="FF0000"/>
              </a:solidFill>
            </a:endParaRPr>
          </a:p>
          <a:p>
            <a:pPr marL="0" indent="0">
              <a:buNone/>
            </a:pPr>
            <a:r>
              <a:rPr lang="ru-RU" sz="2400" dirty="0">
                <a:solidFill>
                  <a:srgbClr val="FF0000"/>
                </a:solidFill>
              </a:rPr>
              <a:t>Государственная культурная политика исходит из  понимания важнейшей общественной миссии культуры как инструмента передачи  новым поколениям свода нравственных, моральных, этических ценностей, составляющих основу национальной самобытности. </a:t>
            </a:r>
          </a:p>
        </p:txBody>
      </p:sp>
      <p:sp>
        <p:nvSpPr>
          <p:cNvPr id="4" name="Номер слайда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841774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76464"/>
            <a:ext cx="8596668" cy="882316"/>
          </a:xfrm>
        </p:spPr>
        <p:txBody>
          <a:bodyPr>
            <a:normAutofit/>
          </a:bodyPr>
          <a:lstStyle/>
          <a:p>
            <a:pPr algn="ctr"/>
            <a:r>
              <a:rPr lang="ru-RU" sz="4000" b="1" dirty="0" smtClean="0"/>
              <a:t>Цель, задачи …</a:t>
            </a:r>
            <a:endParaRPr lang="ru-RU" sz="4000" b="1" dirty="0"/>
          </a:p>
        </p:txBody>
      </p:sp>
      <p:sp>
        <p:nvSpPr>
          <p:cNvPr id="3" name="Объект 2"/>
          <p:cNvSpPr>
            <a:spLocks noGrp="1"/>
          </p:cNvSpPr>
          <p:nvPr>
            <p:ph idx="1"/>
          </p:nvPr>
        </p:nvSpPr>
        <p:spPr>
          <a:xfrm>
            <a:off x="677334" y="1058780"/>
            <a:ext cx="8596668" cy="5438273"/>
          </a:xfrm>
        </p:spPr>
        <p:txBody>
          <a:bodyPr>
            <a:noAutofit/>
          </a:bodyPr>
          <a:lstStyle/>
          <a:p>
            <a:pPr marL="0" indent="0">
              <a:buNone/>
            </a:pPr>
            <a:r>
              <a:rPr lang="ru-RU" sz="2200" dirty="0">
                <a:solidFill>
                  <a:srgbClr val="0070C0"/>
                </a:solidFill>
              </a:rPr>
              <a:t>Целью Российского государства и общества на современном историческом этапе является сильная, единая, независимая во всех отношениях Россия, приверженная собственной модели общественного развития и при этом открытая для сотрудничества и взаимодействия со всеми народами, государствами, культурами.</a:t>
            </a:r>
          </a:p>
          <a:p>
            <a:pPr marL="0" indent="0">
              <a:buNone/>
            </a:pPr>
            <a:r>
              <a:rPr lang="ru-RU" sz="2200" dirty="0">
                <a:solidFill>
                  <a:srgbClr val="0070C0"/>
                </a:solidFill>
              </a:rPr>
              <a:t>Для достижения этой цели необходима реализация четко сформулированной и настойчиво, последовательно реализуемой государственной культурной </a:t>
            </a:r>
            <a:r>
              <a:rPr lang="ru-RU" sz="2200" dirty="0" smtClean="0">
                <a:solidFill>
                  <a:srgbClr val="0070C0"/>
                </a:solidFill>
              </a:rPr>
              <a:t>политики.</a:t>
            </a:r>
          </a:p>
          <a:p>
            <a:pPr marL="0" indent="0">
              <a:buNone/>
            </a:pPr>
            <a:r>
              <a:rPr lang="ru-RU" sz="2200" dirty="0">
                <a:solidFill>
                  <a:srgbClr val="002060"/>
                </a:solidFill>
              </a:rPr>
              <a:t>Цель государственной культурной политики - духовное, культурное, национальное самоопределение России, объединение российского общества и формирование нравственной, самостоятельно мыслящей, творческой, ответственной личности на основе использования всего потенциала отечественной культуры</a:t>
            </a:r>
            <a:r>
              <a:rPr lang="ru-RU" sz="2200" dirty="0" smtClean="0">
                <a:solidFill>
                  <a:srgbClr val="002060"/>
                </a:solidFill>
              </a:rPr>
              <a:t>.</a:t>
            </a:r>
            <a:endParaRPr lang="ru-RU" sz="2200" dirty="0">
              <a:solidFill>
                <a:srgbClr val="002060"/>
              </a:solidFill>
            </a:endParaRPr>
          </a:p>
        </p:txBody>
      </p:sp>
      <p:sp>
        <p:nvSpPr>
          <p:cNvPr id="4" name="Номер слайда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789522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866274"/>
          </a:xfrm>
        </p:spPr>
        <p:txBody>
          <a:bodyPr/>
          <a:lstStyle/>
          <a:p>
            <a:pPr algn="ctr"/>
            <a:r>
              <a:rPr lang="ru-RU" b="1" dirty="0">
                <a:solidFill>
                  <a:schemeClr val="accent4">
                    <a:lumMod val="75000"/>
                  </a:schemeClr>
                </a:solidFill>
              </a:rPr>
              <a:t>П</a:t>
            </a:r>
            <a:r>
              <a:rPr lang="ru-RU" b="1" dirty="0" smtClean="0">
                <a:solidFill>
                  <a:schemeClr val="accent4">
                    <a:lumMod val="75000"/>
                  </a:schemeClr>
                </a:solidFill>
              </a:rPr>
              <a:t>ринципы … </a:t>
            </a:r>
            <a:endParaRPr lang="ru-RU" b="1" dirty="0">
              <a:solidFill>
                <a:schemeClr val="accent4">
                  <a:lumMod val="75000"/>
                </a:schemeClr>
              </a:solidFill>
            </a:endParaRPr>
          </a:p>
        </p:txBody>
      </p:sp>
      <p:sp>
        <p:nvSpPr>
          <p:cNvPr id="3" name="Объект 2"/>
          <p:cNvSpPr>
            <a:spLocks noGrp="1"/>
          </p:cNvSpPr>
          <p:nvPr>
            <p:ph idx="1"/>
          </p:nvPr>
        </p:nvSpPr>
        <p:spPr>
          <a:xfrm>
            <a:off x="677334" y="866274"/>
            <a:ext cx="8596668" cy="5630779"/>
          </a:xfrm>
        </p:spPr>
        <p:txBody>
          <a:bodyPr>
            <a:normAutofit fontScale="92500" lnSpcReduction="10000"/>
          </a:bodyPr>
          <a:lstStyle/>
          <a:p>
            <a:pPr marL="0" indent="0" algn="ctr">
              <a:buNone/>
            </a:pPr>
            <a:r>
              <a:rPr lang="ru-RU" dirty="0"/>
              <a:t>Состояние современного российского общества делает необходимым выделение в качестве приоритетных </a:t>
            </a:r>
            <a:r>
              <a:rPr lang="ru-RU" b="1" dirty="0">
                <a:solidFill>
                  <a:schemeClr val="accent4">
                    <a:lumMod val="75000"/>
                  </a:schemeClr>
                </a:solidFill>
              </a:rPr>
              <a:t>воспитательной и просветительской </a:t>
            </a:r>
            <a:r>
              <a:rPr lang="ru-RU" dirty="0"/>
              <a:t>функций культуры. </a:t>
            </a:r>
            <a:endParaRPr lang="ru-RU" dirty="0" smtClean="0"/>
          </a:p>
          <a:p>
            <a:r>
              <a:rPr lang="ru-RU" sz="2000" dirty="0" smtClean="0">
                <a:solidFill>
                  <a:schemeClr val="accent2">
                    <a:lumMod val="75000"/>
                  </a:schemeClr>
                </a:solidFill>
              </a:rPr>
              <a:t>влияние </a:t>
            </a:r>
            <a:r>
              <a:rPr lang="ru-RU" sz="2000" dirty="0">
                <a:solidFill>
                  <a:schemeClr val="accent2">
                    <a:lumMod val="75000"/>
                  </a:schemeClr>
                </a:solidFill>
              </a:rPr>
              <a:t>культуры на все аспекты политики государства и сферы жизни общества;</a:t>
            </a:r>
          </a:p>
          <a:p>
            <a:r>
              <a:rPr lang="ru-RU" sz="2000" dirty="0" smtClean="0">
                <a:solidFill>
                  <a:schemeClr val="accent2">
                    <a:lumMod val="75000"/>
                  </a:schemeClr>
                </a:solidFill>
              </a:rPr>
              <a:t>понимание </a:t>
            </a:r>
            <a:r>
              <a:rPr lang="ru-RU" sz="2000" dirty="0">
                <a:solidFill>
                  <a:schemeClr val="accent2">
                    <a:lumMod val="75000"/>
                  </a:schemeClr>
                </a:solidFill>
              </a:rPr>
              <a:t>культуры России как неотъемлемой части мировой культуры;</a:t>
            </a:r>
          </a:p>
          <a:p>
            <a:r>
              <a:rPr lang="ru-RU" sz="2000" dirty="0" smtClean="0">
                <a:solidFill>
                  <a:schemeClr val="accent2">
                    <a:lumMod val="75000"/>
                  </a:schemeClr>
                </a:solidFill>
              </a:rPr>
              <a:t>приоритет </a:t>
            </a:r>
            <a:r>
              <a:rPr lang="ru-RU" sz="2000" dirty="0">
                <a:solidFill>
                  <a:schemeClr val="accent2">
                    <a:lumMod val="75000"/>
                  </a:schemeClr>
                </a:solidFill>
              </a:rPr>
              <a:t>права общества на сохранение материального и нематериального культурного наследия России перед имущественными интересами физических и юридических лиц;</a:t>
            </a:r>
          </a:p>
          <a:p>
            <a:r>
              <a:rPr lang="ru-RU" sz="2000" dirty="0" smtClean="0">
                <a:solidFill>
                  <a:schemeClr val="accent2">
                    <a:lumMod val="75000"/>
                  </a:schemeClr>
                </a:solidFill>
              </a:rPr>
              <a:t>сочетание </a:t>
            </a:r>
            <a:r>
              <a:rPr lang="ru-RU" sz="2000" dirty="0">
                <a:solidFill>
                  <a:schemeClr val="accent2">
                    <a:lumMod val="75000"/>
                  </a:schemeClr>
                </a:solidFill>
              </a:rPr>
              <a:t>универсальности цели государственной культурной политики и уникальности субъектов и объектов культурной деятельности;</a:t>
            </a:r>
          </a:p>
          <a:p>
            <a:r>
              <a:rPr lang="ru-RU" sz="2000" dirty="0" smtClean="0">
                <a:solidFill>
                  <a:schemeClr val="accent2">
                    <a:lumMod val="75000"/>
                  </a:schemeClr>
                </a:solidFill>
              </a:rPr>
              <a:t>территориальное </a:t>
            </a:r>
            <a:r>
              <a:rPr lang="ru-RU" sz="2000" dirty="0">
                <a:solidFill>
                  <a:schemeClr val="accent2">
                    <a:lumMod val="75000"/>
                  </a:schemeClr>
                </a:solidFill>
              </a:rPr>
              <a:t>и социальное равенство граждан при реализации права на доступ к культурным ценностям и участие в культурной деятельности;</a:t>
            </a:r>
          </a:p>
          <a:p>
            <a:r>
              <a:rPr lang="ru-RU" sz="2000" dirty="0" smtClean="0">
                <a:solidFill>
                  <a:schemeClr val="accent2">
                    <a:lumMod val="75000"/>
                  </a:schemeClr>
                </a:solidFill>
              </a:rPr>
              <a:t>преобладание </a:t>
            </a:r>
            <a:r>
              <a:rPr lang="ru-RU" sz="2000" dirty="0">
                <a:solidFill>
                  <a:schemeClr val="accent2">
                    <a:lumMod val="75000"/>
                  </a:schemeClr>
                </a:solidFill>
              </a:rPr>
              <a:t>качественных показателей при оценке эффективности достижения целей государственной культурной политики.</a:t>
            </a:r>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910360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1010653"/>
          </a:xfrm>
        </p:spPr>
        <p:txBody>
          <a:bodyPr/>
          <a:lstStyle/>
          <a:p>
            <a:pPr algn="ctr"/>
            <a:r>
              <a:rPr lang="ru-RU" b="1" dirty="0" smtClean="0">
                <a:solidFill>
                  <a:schemeClr val="accent1">
                    <a:lumMod val="75000"/>
                  </a:schemeClr>
                </a:solidFill>
              </a:rPr>
              <a:t>Управленческие проблемы (1)</a:t>
            </a:r>
            <a:endParaRPr lang="ru-RU" b="1" dirty="0">
              <a:solidFill>
                <a:schemeClr val="accent1">
                  <a:lumMod val="75000"/>
                </a:schemeClr>
              </a:solidFill>
            </a:endParaRPr>
          </a:p>
        </p:txBody>
      </p:sp>
      <p:sp>
        <p:nvSpPr>
          <p:cNvPr id="3" name="Объект 2"/>
          <p:cNvSpPr>
            <a:spLocks noGrp="1"/>
          </p:cNvSpPr>
          <p:nvPr>
            <p:ph idx="1"/>
          </p:nvPr>
        </p:nvSpPr>
        <p:spPr>
          <a:xfrm>
            <a:off x="677334" y="1010653"/>
            <a:ext cx="8596668" cy="5030709"/>
          </a:xfrm>
        </p:spPr>
        <p:txBody>
          <a:bodyPr/>
          <a:lstStyle/>
          <a:p>
            <a:pPr marL="0" indent="0">
              <a:buNone/>
            </a:pPr>
            <a:r>
              <a:rPr lang="ru-RU" sz="2400" dirty="0">
                <a:solidFill>
                  <a:schemeClr val="accent3">
                    <a:lumMod val="75000"/>
                  </a:schemeClr>
                </a:solidFill>
              </a:rPr>
              <a:t>все бесконечное многообразие предметов материального мира, которые позволяют сохранять максимально полное представление о различных сторонах и особенностях жизни людей в прошедшие эпохи, документы, книги, фотографии и т.д., то есть все то, что составляет Музейный, Архивный и Национальный книжный фонды.</a:t>
            </a:r>
          </a:p>
          <a:p>
            <a:pPr marL="0" indent="0">
              <a:buNone/>
            </a:pPr>
            <a:r>
              <a:rPr lang="ru-RU" b="1" dirty="0"/>
              <a:t>III. Стратегические задачи государственной культурной политики</a:t>
            </a:r>
            <a:endParaRPr lang="ru-RU" dirty="0"/>
          </a:p>
          <a:p>
            <a:pPr marL="0" indent="0">
              <a:buNone/>
            </a:pPr>
            <a:r>
              <a:rPr lang="ru-RU" b="1" dirty="0"/>
              <a:t>1. Сохранение наследия русской культуры и культур всех народов России как универсальной ценности, определяющей самобытность и жизнеспособность российского народа.</a:t>
            </a: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839672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1026695"/>
          </a:xfrm>
        </p:spPr>
        <p:txBody>
          <a:bodyPr/>
          <a:lstStyle/>
          <a:p>
            <a:pPr algn="ctr"/>
            <a:r>
              <a:rPr lang="ru-RU" b="1" dirty="0">
                <a:solidFill>
                  <a:schemeClr val="accent1">
                    <a:lumMod val="75000"/>
                  </a:schemeClr>
                </a:solidFill>
              </a:rPr>
              <a:t>Управленческие проблемы </a:t>
            </a:r>
            <a:r>
              <a:rPr lang="ru-RU" b="1" dirty="0" smtClean="0">
                <a:solidFill>
                  <a:schemeClr val="accent1">
                    <a:lumMod val="75000"/>
                  </a:schemeClr>
                </a:solidFill>
              </a:rPr>
              <a:t>(2)</a:t>
            </a:r>
            <a:endParaRPr lang="ru-RU" dirty="0"/>
          </a:p>
        </p:txBody>
      </p:sp>
      <p:sp>
        <p:nvSpPr>
          <p:cNvPr id="3" name="Объект 2"/>
          <p:cNvSpPr>
            <a:spLocks noGrp="1"/>
          </p:cNvSpPr>
          <p:nvPr>
            <p:ph idx="1"/>
          </p:nvPr>
        </p:nvSpPr>
        <p:spPr>
          <a:xfrm>
            <a:off x="677334" y="737937"/>
            <a:ext cx="8596668" cy="5791200"/>
          </a:xfrm>
        </p:spPr>
        <p:txBody>
          <a:bodyPr>
            <a:normAutofit fontScale="85000" lnSpcReduction="20000"/>
          </a:bodyPr>
          <a:lstStyle/>
          <a:p>
            <a:pPr marL="0" indent="0">
              <a:buNone/>
            </a:pPr>
            <a:r>
              <a:rPr lang="ru-RU" sz="2200" dirty="0">
                <a:solidFill>
                  <a:schemeClr val="accent5">
                    <a:lumMod val="75000"/>
                  </a:schemeClr>
                </a:solidFill>
              </a:rPr>
              <a:t>Поддержка современного литературного творчества, книгоиздания, издания литературных журналов является одной из важнейших задач культурной политики государства</a:t>
            </a:r>
            <a:r>
              <a:rPr lang="ru-RU" sz="2200" dirty="0" smtClean="0">
                <a:solidFill>
                  <a:schemeClr val="accent5">
                    <a:lumMod val="75000"/>
                  </a:schemeClr>
                </a:solidFill>
              </a:rPr>
              <a:t>.</a:t>
            </a:r>
          </a:p>
          <a:p>
            <a:pPr marL="0" indent="0">
              <a:buNone/>
            </a:pPr>
            <a:r>
              <a:rPr lang="ru-RU" sz="2200" dirty="0">
                <a:solidFill>
                  <a:schemeClr val="accent5">
                    <a:lumMod val="75000"/>
                  </a:schemeClr>
                </a:solidFill>
              </a:rPr>
              <a:t>Для этого, помимо создания условий для развития малорентабельных сегодня направлений книгоиздания и возрождения системы распространения книжной продукции разных издательств по всей стране, необходимо развивать деятельность библиотек. Современные библиотеки, оставаясь центрами культурного просвещения, должны быть обеспечены хорошо оплачиваемыми, хорошо образованными специалистами, организовывать серьезные культурно-просветительские акции с участием учёных, политиков, педагогов, писателей, библиофилов, оказывать информационные услуги в правовой, экологической, потребительской и других сферах. Библиотеки должны быть клубом для общения, в совершенстве использовать современные информационно-коммуникационные технологии, создавать собственный краеведческий контент, отражающий местную историю</a:t>
            </a:r>
            <a:r>
              <a:rPr lang="ru-RU" sz="2200" dirty="0" smtClean="0">
                <a:solidFill>
                  <a:schemeClr val="accent5">
                    <a:lumMod val="75000"/>
                  </a:schemeClr>
                </a:solidFill>
              </a:rPr>
              <a:t>.</a:t>
            </a:r>
          </a:p>
          <a:p>
            <a:pPr marL="0" indent="0">
              <a:buNone/>
            </a:pPr>
            <a:endParaRPr lang="ru-RU" dirty="0"/>
          </a:p>
          <a:p>
            <a:pPr marL="0" indent="0">
              <a:buNone/>
            </a:pPr>
            <a:r>
              <a:rPr lang="ru-RU" b="1" dirty="0"/>
              <a:t>III. Стратегические задачи государственной культурной </a:t>
            </a:r>
            <a:r>
              <a:rPr lang="ru-RU" b="1" dirty="0" smtClean="0"/>
              <a:t>политики</a:t>
            </a:r>
          </a:p>
          <a:p>
            <a:pPr marL="0" indent="0">
              <a:buNone/>
            </a:pPr>
            <a:r>
              <a:rPr lang="ru-RU" b="1" dirty="0" smtClean="0"/>
              <a:t>3</a:t>
            </a:r>
            <a:r>
              <a:rPr lang="ru-RU" b="1" dirty="0"/>
              <a:t>. Поддержка отечественной литературы, возрождение интереса к чтению, создание условий для развития книгоиздания, обеспечение доступа граждан к произведениям русской классической и современной литературы, произведениям литературы на языках народов России.</a:t>
            </a: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956729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850232"/>
          </a:xfrm>
        </p:spPr>
        <p:txBody>
          <a:bodyPr/>
          <a:lstStyle/>
          <a:p>
            <a:pPr algn="ctr"/>
            <a:r>
              <a:rPr lang="ru-RU" b="1" dirty="0" smtClean="0">
                <a:solidFill>
                  <a:schemeClr val="accent1">
                    <a:lumMod val="75000"/>
                  </a:schemeClr>
                </a:solidFill>
              </a:rPr>
              <a:t>Управленческие проблемы (3)</a:t>
            </a:r>
            <a:endParaRPr lang="ru-RU" dirty="0"/>
          </a:p>
        </p:txBody>
      </p:sp>
      <p:sp>
        <p:nvSpPr>
          <p:cNvPr id="3" name="Объект 2"/>
          <p:cNvSpPr>
            <a:spLocks noGrp="1"/>
          </p:cNvSpPr>
          <p:nvPr>
            <p:ph idx="1"/>
          </p:nvPr>
        </p:nvSpPr>
        <p:spPr>
          <a:xfrm>
            <a:off x="677334" y="850233"/>
            <a:ext cx="8596668" cy="5630778"/>
          </a:xfrm>
        </p:spPr>
        <p:txBody>
          <a:bodyPr>
            <a:normAutofit lnSpcReduction="10000"/>
          </a:bodyPr>
          <a:lstStyle/>
          <a:p>
            <a:pPr marL="0" indent="0">
              <a:buNone/>
            </a:pPr>
            <a:r>
              <a:rPr lang="ru-RU" sz="2000" smtClean="0"/>
              <a:t>под информационной средой понимается вся совокупность средств массовой информации, радио- и телевещание, сеть Интернет, распространяемые с их помощью текстовые и визуальные материалы, информация, а также созданные и создаваемые цифровые архивы, библиотеки, оцифрованные музейные фонды.</a:t>
            </a:r>
          </a:p>
          <a:p>
            <a:pPr marL="0" indent="0">
              <a:buNone/>
            </a:pPr>
            <a:r>
              <a:rPr lang="ru-RU" sz="2000" smtClean="0"/>
              <a:t>Благоприятной для становления личности информационная среда может быть тогда, … когда через сеть Интернет открыт доступ к  национальным цифровым информационным и культурным ресурсам.</a:t>
            </a:r>
          </a:p>
          <a:p>
            <a:pPr marL="0" indent="0">
              <a:buNone/>
            </a:pPr>
            <a:r>
              <a:rPr lang="ru-RU" sz="2000" smtClean="0"/>
              <a:t>Важно оцифровывать книжные, архивные, музейные фонды, создавать национальную электронную библиотеку и национальные электронные архивы (по музыке, живописи и т.д.) и тем самым формировать единое общее национальное электронное пространство знаний.</a:t>
            </a:r>
          </a:p>
          <a:p>
            <a:pPr marL="0" indent="0">
              <a:buNone/>
            </a:pPr>
            <a:r>
              <a:rPr lang="ru-RU" b="1" smtClean="0"/>
              <a:t>III. Стратегические задачи государственной культурной политики</a:t>
            </a:r>
            <a:endParaRPr lang="ru-RU" smtClean="0"/>
          </a:p>
          <a:p>
            <a:pPr marL="0" indent="0">
              <a:buNone/>
            </a:pPr>
            <a:r>
              <a:rPr lang="ru-RU" b="1" smtClean="0"/>
              <a:t>4. Поддержка и развитие благоприятной для становления личности информационной среды.</a:t>
            </a:r>
            <a:endParaRPr lang="ru-RU" smtClean="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85240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914400"/>
          </a:xfrm>
        </p:spPr>
        <p:txBody>
          <a:bodyPr/>
          <a:lstStyle/>
          <a:p>
            <a:pPr algn="ctr"/>
            <a:r>
              <a:rPr lang="ru-RU" b="1" dirty="0">
                <a:solidFill>
                  <a:srgbClr val="002060"/>
                </a:solidFill>
              </a:rPr>
              <a:t>Управленческие</a:t>
            </a:r>
            <a:r>
              <a:rPr lang="ru-RU" b="1" dirty="0">
                <a:solidFill>
                  <a:schemeClr val="accent1">
                    <a:lumMod val="75000"/>
                  </a:schemeClr>
                </a:solidFill>
              </a:rPr>
              <a:t> </a:t>
            </a:r>
            <a:r>
              <a:rPr lang="ru-RU" b="1" dirty="0">
                <a:solidFill>
                  <a:srgbClr val="002060"/>
                </a:solidFill>
              </a:rPr>
              <a:t>проблемы </a:t>
            </a:r>
            <a:r>
              <a:rPr lang="ru-RU" b="1" dirty="0" smtClean="0">
                <a:solidFill>
                  <a:srgbClr val="002060"/>
                </a:solidFill>
              </a:rPr>
              <a:t>(4)</a:t>
            </a:r>
            <a:endParaRPr lang="ru-RU" dirty="0">
              <a:solidFill>
                <a:srgbClr val="002060"/>
              </a:solidFill>
            </a:endParaRPr>
          </a:p>
        </p:txBody>
      </p:sp>
      <p:sp>
        <p:nvSpPr>
          <p:cNvPr id="3" name="Объект 2"/>
          <p:cNvSpPr>
            <a:spLocks noGrp="1"/>
          </p:cNvSpPr>
          <p:nvPr>
            <p:ph idx="1"/>
          </p:nvPr>
        </p:nvSpPr>
        <p:spPr>
          <a:xfrm>
            <a:off x="677333" y="914400"/>
            <a:ext cx="9182283" cy="5506277"/>
          </a:xfrm>
        </p:spPr>
        <p:txBody>
          <a:bodyPr/>
          <a:lstStyle/>
          <a:p>
            <a:pPr marL="0" indent="0">
              <a:buNone/>
            </a:pPr>
            <a:r>
              <a:rPr lang="ru-RU" sz="2400" dirty="0"/>
              <a:t>В этих условиях </a:t>
            </a:r>
            <a:r>
              <a:rPr lang="ru-RU" sz="2400" dirty="0" err="1"/>
              <a:t>медийно</a:t>
            </a:r>
            <a:r>
              <a:rPr lang="ru-RU" sz="2400" dirty="0"/>
              <a:t>-информационная грамотность населения становится одним из важнейших факторов общественного развития. </a:t>
            </a:r>
            <a:r>
              <a:rPr lang="ru-RU" sz="2400" dirty="0" err="1"/>
              <a:t>Медийная</a:t>
            </a:r>
            <a:r>
              <a:rPr lang="ru-RU" sz="2400" dirty="0"/>
              <a:t> и информационная грамотность состоит из знаний, способностей и совокупностей навыков, необходимых для понимания того, какая требуется информация и когда; где и каким образом получить эту информацию; как объективно ее оценивать и организовывать; и как этично использовать. </a:t>
            </a:r>
            <a:endParaRPr lang="ru-RU" sz="2400" dirty="0" smtClean="0"/>
          </a:p>
          <a:p>
            <a:pPr marL="0" indent="0">
              <a:buNone/>
            </a:pPr>
            <a:r>
              <a:rPr lang="ru-RU" sz="2400" dirty="0"/>
              <a:t>Необходим также поиск решения проблемы сохранения электронной информации, особенно ресурсов Интернета. </a:t>
            </a:r>
            <a:endParaRPr lang="ru-RU" sz="2400" dirty="0" smtClean="0"/>
          </a:p>
          <a:p>
            <a:pPr marL="0" indent="0">
              <a:buNone/>
            </a:pPr>
            <a:r>
              <a:rPr lang="ru-RU" b="1" dirty="0"/>
              <a:t>III. Стратегические задачи государственной культурной политики</a:t>
            </a:r>
            <a:endParaRPr lang="ru-RU" dirty="0"/>
          </a:p>
          <a:p>
            <a:pPr marL="0" indent="0">
              <a:buNone/>
            </a:pPr>
            <a:r>
              <a:rPr lang="ru-RU" b="1" dirty="0"/>
              <a:t>4. Поддержка и развитие благоприятной для становления личности информационной среды.</a:t>
            </a: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5152414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914400"/>
          </a:xfrm>
        </p:spPr>
        <p:txBody>
          <a:bodyPr/>
          <a:lstStyle/>
          <a:p>
            <a:pPr algn="ctr"/>
            <a:r>
              <a:rPr lang="ru-RU" b="1" dirty="0">
                <a:solidFill>
                  <a:schemeClr val="accent5">
                    <a:lumMod val="75000"/>
                  </a:schemeClr>
                </a:solidFill>
              </a:rPr>
              <a:t>Управленческие проблемы </a:t>
            </a:r>
            <a:r>
              <a:rPr lang="ru-RU" b="1" dirty="0" smtClean="0">
                <a:solidFill>
                  <a:schemeClr val="accent5">
                    <a:lumMod val="75000"/>
                  </a:schemeClr>
                </a:solidFill>
              </a:rPr>
              <a:t>(5)</a:t>
            </a:r>
            <a:endParaRPr lang="ru-RU" dirty="0">
              <a:solidFill>
                <a:schemeClr val="accent5">
                  <a:lumMod val="75000"/>
                </a:schemeClr>
              </a:solidFill>
            </a:endParaRPr>
          </a:p>
        </p:txBody>
      </p:sp>
      <p:sp>
        <p:nvSpPr>
          <p:cNvPr id="3" name="Объект 2"/>
          <p:cNvSpPr>
            <a:spLocks noGrp="1"/>
          </p:cNvSpPr>
          <p:nvPr>
            <p:ph idx="1"/>
          </p:nvPr>
        </p:nvSpPr>
        <p:spPr>
          <a:xfrm>
            <a:off x="677334" y="914401"/>
            <a:ext cx="8596668" cy="5685182"/>
          </a:xfrm>
        </p:spPr>
        <p:txBody>
          <a:bodyPr/>
          <a:lstStyle/>
          <a:p>
            <a:pPr marL="0" indent="0">
              <a:buNone/>
            </a:pPr>
            <a:r>
              <a:rPr lang="ru-RU" sz="2800" dirty="0">
                <a:solidFill>
                  <a:srgbClr val="00B050"/>
                </a:solidFill>
              </a:rPr>
              <a:t>Важно оцифровывать книжные, архивные, музейные фонды, создавать национальную электронную библиотеку и национальные электронные архивы (по музыке, живописи и т.д.) и тем самым формировать единое общее национальное электронное пространство знаний</a:t>
            </a:r>
            <a:r>
              <a:rPr lang="ru-RU" sz="2800" dirty="0" smtClean="0">
                <a:solidFill>
                  <a:srgbClr val="00B050"/>
                </a:solidFill>
              </a:rPr>
              <a:t>.</a:t>
            </a:r>
          </a:p>
          <a:p>
            <a:pPr marL="0" indent="0">
              <a:buNone/>
            </a:pPr>
            <a:r>
              <a:rPr lang="ru-RU" b="1" dirty="0"/>
              <a:t>III. Стратегические задачи государственной культурной политики</a:t>
            </a:r>
            <a:endParaRPr lang="ru-RU" dirty="0"/>
          </a:p>
          <a:p>
            <a:pPr marL="0" indent="0">
              <a:buNone/>
            </a:pPr>
            <a:r>
              <a:rPr lang="ru-RU" b="1" dirty="0"/>
              <a:t>4. Поддержка и развитие благоприятной для становления личности информационной среды.</a:t>
            </a:r>
            <a:endParaRPr lang="ru-RU" dirty="0"/>
          </a:p>
          <a:p>
            <a:pPr marL="0" indent="0">
              <a:buNone/>
            </a:pPr>
            <a:endParaRPr lang="ru-RU"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505659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384</TotalTime>
  <Words>1270</Words>
  <Application>Microsoft Office PowerPoint</Application>
  <PresentationFormat>Широкоэкранный</PresentationFormat>
  <Paragraphs>94</Paragraphs>
  <Slides>17</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Trebuchet MS</vt:lpstr>
      <vt:lpstr>Wingdings 3</vt:lpstr>
      <vt:lpstr>Грань</vt:lpstr>
      <vt:lpstr>Всероссийский библиотечный конгресс Государственная культурная политика:  управленческие аспекты</vt:lpstr>
      <vt:lpstr>Что случилось?</vt:lpstr>
      <vt:lpstr>Цель, задачи …</vt:lpstr>
      <vt:lpstr>Принципы … </vt:lpstr>
      <vt:lpstr>Управленческие проблемы (1)</vt:lpstr>
      <vt:lpstr>Управленческие проблемы (2)</vt:lpstr>
      <vt:lpstr>Управленческие проблемы (3)</vt:lpstr>
      <vt:lpstr>Управленческие проблемы (4)</vt:lpstr>
      <vt:lpstr>Управленческие проблемы (5)</vt:lpstr>
      <vt:lpstr>Управленческие проблемы (6)</vt:lpstr>
      <vt:lpstr>Управленческие проблемы (7)</vt:lpstr>
      <vt:lpstr>Управленческие проблемы (8)</vt:lpstr>
      <vt:lpstr>Управленческие решения (1)</vt:lpstr>
      <vt:lpstr>Управленческие решения (2)</vt:lpstr>
      <vt:lpstr>Управленческие решения (3)</vt:lpstr>
      <vt:lpstr>Что будет?</vt:lpstr>
      <vt:lpstr>ВОТ ТАКИЕ ДЕЛА!</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Всероссийский библиотечный конгресс Государственная культурная политика: управленческие аспекты</dc:title>
  <dc:creator>User</dc:creator>
  <cp:lastModifiedBy>User</cp:lastModifiedBy>
  <cp:revision>13</cp:revision>
  <dcterms:created xsi:type="dcterms:W3CDTF">2014-05-18T14:04:05Z</dcterms:created>
  <dcterms:modified xsi:type="dcterms:W3CDTF">2014-05-18T20:30:04Z</dcterms:modified>
</cp:coreProperties>
</file>