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4" r:id="rId3"/>
    <p:sldMasterId id="2147483676" r:id="rId4"/>
    <p:sldMasterId id="2147483687" r:id="rId5"/>
  </p:sldMasterIdLst>
  <p:notesMasterIdLst>
    <p:notesMasterId r:id="rId55"/>
  </p:notesMasterIdLst>
  <p:sldIdLst>
    <p:sldId id="256" r:id="rId6"/>
    <p:sldId id="318" r:id="rId7"/>
    <p:sldId id="449" r:id="rId8"/>
    <p:sldId id="452" r:id="rId9"/>
    <p:sldId id="351" r:id="rId10"/>
    <p:sldId id="496" r:id="rId11"/>
    <p:sldId id="497" r:id="rId12"/>
    <p:sldId id="504" r:id="rId13"/>
    <p:sldId id="499" r:id="rId14"/>
    <p:sldId id="500" r:id="rId15"/>
    <p:sldId id="503" r:id="rId16"/>
    <p:sldId id="506" r:id="rId17"/>
    <p:sldId id="507" r:id="rId18"/>
    <p:sldId id="505" r:id="rId19"/>
    <p:sldId id="357" r:id="rId20"/>
    <p:sldId id="359" r:id="rId21"/>
    <p:sldId id="358" r:id="rId22"/>
    <p:sldId id="364" r:id="rId23"/>
    <p:sldId id="382" r:id="rId24"/>
    <p:sldId id="384" r:id="rId25"/>
    <p:sldId id="386" r:id="rId26"/>
    <p:sldId id="387" r:id="rId27"/>
    <p:sldId id="389" r:id="rId28"/>
    <p:sldId id="390" r:id="rId29"/>
    <p:sldId id="393" r:id="rId30"/>
    <p:sldId id="402" r:id="rId31"/>
    <p:sldId id="403" r:id="rId32"/>
    <p:sldId id="406" r:id="rId33"/>
    <p:sldId id="407" r:id="rId34"/>
    <p:sldId id="409" r:id="rId35"/>
    <p:sldId id="410" r:id="rId36"/>
    <p:sldId id="413" r:id="rId37"/>
    <p:sldId id="428" r:id="rId38"/>
    <p:sldId id="459" r:id="rId39"/>
    <p:sldId id="460" r:id="rId40"/>
    <p:sldId id="464" r:id="rId41"/>
    <p:sldId id="442" r:id="rId42"/>
    <p:sldId id="458" r:id="rId43"/>
    <p:sldId id="467" r:id="rId44"/>
    <p:sldId id="468" r:id="rId45"/>
    <p:sldId id="469" r:id="rId46"/>
    <p:sldId id="470" r:id="rId47"/>
    <p:sldId id="471" r:id="rId48"/>
    <p:sldId id="491" r:id="rId49"/>
    <p:sldId id="492" r:id="rId50"/>
    <p:sldId id="493" r:id="rId51"/>
    <p:sldId id="494" r:id="rId52"/>
    <p:sldId id="495" r:id="rId53"/>
    <p:sldId id="508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7" autoAdjust="0"/>
    <p:restoredTop sz="86714" autoAdjust="0"/>
  </p:normalViewPr>
  <p:slideViewPr>
    <p:cSldViewPr>
      <p:cViewPr>
        <p:scale>
          <a:sx n="66" d="100"/>
          <a:sy n="66" d="100"/>
        </p:scale>
        <p:origin x="-1476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3C35A-36F2-4089-B32F-C3EE728BC90B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B62C8E-89CD-4E3E-8B51-234F0FB11B50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3600" b="1" kern="1200" spc="-150" dirty="0" smtClean="0">
              <a:ln w="3175">
                <a:noFill/>
              </a:ln>
              <a:solidFill>
                <a:srgbClr val="002060"/>
              </a:solidFill>
              <a:latin typeface="Calibri" pitchFamily="34" charset="0"/>
              <a:ea typeface="+mn-ea"/>
              <a:cs typeface="+mn-cs"/>
            </a:rPr>
            <a:t>ПРИВЛЕКАТЕЛЬНАЯ БИБЛИОТЕКА </a:t>
          </a:r>
          <a:endParaRPr lang="ru-RU" sz="3600" b="1" kern="1200" spc="-150" dirty="0">
            <a:ln w="3175">
              <a:noFill/>
            </a:ln>
            <a:solidFill>
              <a:srgbClr val="002060"/>
            </a:solidFill>
            <a:latin typeface="Calibri" pitchFamily="34" charset="0"/>
            <a:ea typeface="+mn-ea"/>
            <a:cs typeface="+mn-cs"/>
          </a:endParaRPr>
        </a:p>
      </dgm:t>
    </dgm:pt>
    <dgm:pt modelId="{C3EB00C3-5C1C-4D49-96D6-E1282A19B11D}" type="parTrans" cxnId="{B94E3F65-1DBC-4560-826A-CD3392106511}">
      <dgm:prSet/>
      <dgm:spPr/>
      <dgm:t>
        <a:bodyPr/>
        <a:lstStyle/>
        <a:p>
          <a:endParaRPr lang="ru-RU"/>
        </a:p>
      </dgm:t>
    </dgm:pt>
    <dgm:pt modelId="{83C69B6F-0C23-48F7-8846-AC4B3AA6F3DB}" type="sibTrans" cxnId="{B94E3F65-1DBC-4560-826A-CD3392106511}">
      <dgm:prSet/>
      <dgm:spPr/>
      <dgm:t>
        <a:bodyPr/>
        <a:lstStyle/>
        <a:p>
          <a:endParaRPr lang="ru-RU"/>
        </a:p>
      </dgm:t>
    </dgm:pt>
    <dgm:pt modelId="{9E33866D-536B-487C-B0FC-28F08C2BBCE5}" type="pres">
      <dgm:prSet presAssocID="{6863C35A-36F2-4089-B32F-C3EE728BC9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F5BAD3-E4DA-4743-B9CA-D70FFBDC37B9}" type="pres">
      <dgm:prSet presAssocID="{B3B62C8E-89CD-4E3E-8B51-234F0FB11B50}" presName="parentText" presStyleLbl="node1" presStyleIdx="0" presStyleCnt="1" custLinFactNeighborY="-302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4E3F65-1DBC-4560-826A-CD3392106511}" srcId="{6863C35A-36F2-4089-B32F-C3EE728BC90B}" destId="{B3B62C8E-89CD-4E3E-8B51-234F0FB11B50}" srcOrd="0" destOrd="0" parTransId="{C3EB00C3-5C1C-4D49-96D6-E1282A19B11D}" sibTransId="{83C69B6F-0C23-48F7-8846-AC4B3AA6F3DB}"/>
    <dgm:cxn modelId="{4D616456-E5A7-4A0D-B59E-C6AEC1260390}" type="presOf" srcId="{6863C35A-36F2-4089-B32F-C3EE728BC90B}" destId="{9E33866D-536B-487C-B0FC-28F08C2BBCE5}" srcOrd="0" destOrd="0" presId="urn:microsoft.com/office/officeart/2005/8/layout/vList2"/>
    <dgm:cxn modelId="{103278F8-C33A-4D96-A3C7-8BE47CB54BD0}" type="presOf" srcId="{B3B62C8E-89CD-4E3E-8B51-234F0FB11B50}" destId="{E6F5BAD3-E4DA-4743-B9CA-D70FFBDC37B9}" srcOrd="0" destOrd="0" presId="urn:microsoft.com/office/officeart/2005/8/layout/vList2"/>
    <dgm:cxn modelId="{68906794-6F53-4E1E-A29C-9ED52EF61350}" type="presParOf" srcId="{9E33866D-536B-487C-B0FC-28F08C2BBCE5}" destId="{E6F5BAD3-E4DA-4743-B9CA-D70FFBDC37B9}" srcOrd="0" destOrd="0" presId="urn:microsoft.com/office/officeart/2005/8/layout/vList2"/>
  </dgm:cxnLst>
  <dgm:bg>
    <a:solidFill>
      <a:schemeClr val="bg1"/>
    </a:solid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BA76A7-54C9-4973-8A0A-F835204247C6}" type="datetimeFigureOut">
              <a:rPr lang="ru-RU"/>
              <a:pPr>
                <a:defRPr/>
              </a:pPr>
              <a:t>15.05.2012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7E5F4F-93F3-4336-8E02-1B60BFF95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E7EE42-6F73-48F2-8428-436086B2928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effectLst>
                  <a:innerShdw blurRad="63500" dist="50800" dir="5400000">
                    <a:schemeClr val="accent1">
                      <a:lumMod val="50000"/>
                      <a:alpha val="50000"/>
                    </a:schemeClr>
                  </a:innerShdw>
                </a:effectLst>
                <a:latin typeface="+mn-lt"/>
              </a:rPr>
              <a:t>Необычные мероприятия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Праздник </a:t>
            </a:r>
          </a:p>
          <a:p>
            <a:pPr algn="ctr"/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для Читателя и Библиотекаря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День любимой молодежной книги-2005 дал старт крупномасштабному проекту «Читать престижно!» и конкурсу «Лучший читатель года», призом для победителя которого стал карманный компьютер,</a:t>
            </a:r>
          </a:p>
          <a:p>
            <a:pPr>
              <a:lnSpc>
                <a:spcPct val="80000"/>
              </a:lnSpc>
            </a:pPr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Викторина по творчеству Стругацких «Звездный тандем»</a:t>
            </a:r>
          </a:p>
          <a:p>
            <a:pPr>
              <a:lnSpc>
                <a:spcPct val="80000"/>
              </a:lnSpc>
            </a:pPr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Парад обзоров.</a:t>
            </a:r>
          </a:p>
          <a:p>
            <a:pPr>
              <a:lnSpc>
                <a:spcPct val="80000"/>
              </a:lnSpc>
            </a:pPr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Выставка рисунков «Рисуем сюжет любимой книги»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День любимой молодежной книги-2006 – это «созвездие» юбиляров: Федор Никифорович Плевако, Михаил Афанасьевич Булгаков, Николай Степанович Гумилев, Борис Акунин, Андрей Дмитриевич Сахаров, новые встречи и новые конкурсы!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2007 году распахнуло двери интеллектуальное казино «</a:t>
            </a:r>
            <a:r>
              <a:rPr kumimoji="0" lang="en-US" sz="12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Los </a:t>
            </a:r>
            <a:r>
              <a:rPr kumimoji="0" lang="en-US" sz="120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Knigas</a:t>
            </a:r>
            <a:r>
              <a:rPr kumimoji="0" lang="ru-RU" sz="12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» - эрудиция и азарт наших гостей были достойно вознаграждены.</a:t>
            </a:r>
            <a:r>
              <a:rPr lang="ru-RU" sz="1200" dirty="0" smtClean="0">
                <a:latin typeface="Arial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</a:rPr>
              <a:t>В </a:t>
            </a:r>
            <a:r>
              <a:rPr lang="en-US" sz="1200" dirty="0" smtClean="0">
                <a:latin typeface="Arial" pitchFamily="34" charset="0"/>
              </a:rPr>
              <a:t>2008 </a:t>
            </a:r>
            <a:r>
              <a:rPr lang="ru-RU" sz="1200" dirty="0" smtClean="0">
                <a:latin typeface="Arial" pitchFamily="34" charset="0"/>
              </a:rPr>
              <a:t>году в культурной программе «Книга, шутка  и апрель»партнером библиотеки  выступил Новосибирский театр музыкальной комедии.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pitchFamily="34" charset="0"/>
              </a:rPr>
              <a:t>В 2009 году  гости праздника совершили увлекательнейшее путешествие сквозь время и пространство с агентством «</a:t>
            </a:r>
            <a:r>
              <a:rPr lang="ru-RU" sz="1200" dirty="0" err="1" smtClean="0">
                <a:latin typeface="Arial" pitchFamily="34" charset="0"/>
              </a:rPr>
              <a:t>Библио-тур</a:t>
            </a:r>
            <a:r>
              <a:rPr lang="ru-RU" sz="1200" dirty="0" smtClean="0">
                <a:latin typeface="Arial" pitchFamily="34" charset="0"/>
              </a:rPr>
              <a:t>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</a:rPr>
              <a:t>В 2010 году  наши отважные читатели покинули пределы Земли, ведь их ждала целая «Вселенная фантазий»! </a:t>
            </a:r>
          </a:p>
          <a:p>
            <a:r>
              <a:rPr lang="ru-RU" sz="1200" dirty="0" smtClean="0">
                <a:latin typeface="Arial" pitchFamily="34" charset="0"/>
              </a:rPr>
              <a:t>День любимой молодежной книги – это праздник читательских удовольствий для всех друзей Областной юношеской библиотеки. </a:t>
            </a:r>
            <a:endParaRPr kumimoji="0" lang="ru-RU" sz="90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err="1" smtClean="0">
                <a:effectLst>
                  <a:innerShdw blurRad="63500" dist="50800" dir="5400000">
                    <a:schemeClr val="accent1">
                      <a:lumMod val="50000"/>
                      <a:alpha val="50000"/>
                    </a:schemeClr>
                  </a:innerShdw>
                </a:effectLst>
                <a:latin typeface="+mn-lt"/>
              </a:rPr>
              <a:t>Брендовые</a:t>
            </a:r>
            <a:r>
              <a:rPr lang="ru-RU" sz="1200" b="1" dirty="0" smtClean="0">
                <a:effectLst>
                  <a:innerShdw blurRad="63500" dist="50800" dir="5400000">
                    <a:schemeClr val="accent1">
                      <a:lumMod val="50000"/>
                      <a:alpha val="50000"/>
                    </a:schemeClr>
                  </a:innerShdw>
                </a:effectLst>
                <a:latin typeface="+mn-lt"/>
              </a:rPr>
              <a:t> мероприятия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2813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1200" dirty="0" smtClean="0">
              <a:latin typeface="Trebuchet MS" pitchFamily="34" charset="0"/>
            </a:endParaRPr>
          </a:p>
          <a:p>
            <a:r>
              <a:rPr lang="ru-RU" sz="1200" b="0" baseline="0" dirty="0" smtClean="0"/>
              <a:t>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Реклама фонда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err="1" smtClean="0">
                <a:solidFill>
                  <a:srgbClr val="002060"/>
                </a:solidFill>
                <a:latin typeface="Calibri" pitchFamily="34" charset="0"/>
              </a:rPr>
              <a:t>Досуговая</a:t>
            </a:r>
            <a:r>
              <a:rPr lang="ru-RU" sz="1400" b="1" dirty="0" smtClean="0">
                <a:solidFill>
                  <a:srgbClr val="002060"/>
                </a:solidFill>
                <a:latin typeface="Calibri" pitchFamily="34" charset="0"/>
              </a:rPr>
              <a:t> функция библиотеки </a:t>
            </a:r>
            <a:r>
              <a:rPr lang="ru-RU" sz="1200" dirty="0" smtClean="0">
                <a:solidFill>
                  <a:srgbClr val="002060"/>
                </a:solidFill>
                <a:latin typeface="Calibri" pitchFamily="34" charset="0"/>
              </a:rPr>
              <a:t>- это социальная функция, предполагающая организацию культурного и интеллектуального проведения свободного времени людей, содействие межличностному общению в условиях культурной библиотечной среды.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Проводим </a:t>
            </a:r>
            <a:r>
              <a:rPr lang="ru-RU" sz="12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пиар-акции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по рекламе библиотеки,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Уличные </a:t>
            </a:r>
            <a:r>
              <a:rPr lang="ru-RU" sz="12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флеш-мобы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,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Международный молодёжный инновационный форум «</a:t>
            </a:r>
            <a:r>
              <a:rPr lang="ru-RU" sz="12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Интерра</a:t>
            </a:r>
            <a:r>
              <a:rPr lang="ru-RU" sz="1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ct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5 ЭТАПОВ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Молодежь любит </a:t>
            </a:r>
            <a:r>
              <a:rPr lang="ru-RU" dirty="0" err="1" smtClean="0"/>
              <a:t>тренингы</a:t>
            </a:r>
            <a:r>
              <a:rPr lang="ru-RU" dirty="0" smtClean="0"/>
              <a:t> </a:t>
            </a:r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Культурно-просветительские  мероприятия</a:t>
            </a:r>
          </a:p>
          <a:p>
            <a:pPr marL="547688" indent="-411163" algn="ctr" eaLnBrk="1" hangingPunct="1">
              <a:buFont typeface="Wingdings" pitchFamily="2" charset="2"/>
              <a:buNone/>
            </a:pPr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Интернет-мост с Томской областной юношеской библиотекой. </a:t>
            </a:r>
          </a:p>
          <a:p>
            <a:pPr marL="547688" indent="-411163" algn="ctr" eaLnBrk="1" hangingPunct="1">
              <a:buFont typeface="Wingdings" pitchFamily="2" charset="2"/>
              <a:buNone/>
            </a:pPr>
            <a:r>
              <a:rPr lang="ru-RU" sz="1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«Толерантность - форма мировоззрения молодого поколения»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lue-ba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0213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blue-ba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198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Program Files\Microsoft Resource DVD Artwork\DVD_ART\BoxShots_Logos\MICROSOFT\Microsoft Logo Blac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4138" y="6443663"/>
            <a:ext cx="12192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1735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847436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449" y="5082160"/>
            <a:ext cx="4781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72886" y="-35356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9600" b="1" i="1" u="none" strike="noStrike" kern="1200" cap="none" spc="-300" normalizeH="0" baseline="0" noProof="0" dirty="0" smtClean="0">
                <a:ln w="11430">
                  <a:noFill/>
                </a:ln>
                <a:gradFill>
                  <a:gsLst>
                    <a:gs pos="0">
                      <a:schemeClr val="accent2">
                        <a:alpha val="60000"/>
                      </a:schemeClr>
                    </a:gs>
                    <a:gs pos="100000">
                      <a:schemeClr val="accent2">
                        <a:lumMod val="50000"/>
                        <a:alpha val="56000"/>
                      </a:schemeClr>
                    </a:gs>
                  </a:gsLst>
                  <a:lin ang="16200000" scaled="1"/>
                </a:gradFill>
                <a:effectLst/>
                <a:uLnTx/>
                <a:uFillTx/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70013" y="847436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981449" y="5082160"/>
            <a:ext cx="4781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1-01149_special 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blue-ba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00213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5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1735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72886" y="5066980"/>
            <a:ext cx="7690114" cy="106680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accent4">
                  <a:lumMod val="50000"/>
                </a:schemeClr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254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80400" cy="8747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288" y="1557338"/>
            <a:ext cx="4064000" cy="4824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1688" y="1557338"/>
            <a:ext cx="4064000" cy="233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11688" y="4044950"/>
            <a:ext cx="4064000" cy="2336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F548-704A-4DDA-B88F-C1E46AF81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200400" cy="3810000"/>
          </a:xfrm>
        </p:spPr>
        <p:txBody>
          <a:bodyPr tIns="91440" bIns="9144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kumimoji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1BEEF31A-9FA4-422F-9843-9FDC645528E9}" type="datetimeFigureOut">
              <a:rPr lang="ru-RU"/>
              <a:pPr>
                <a:defRPr/>
              </a:pPr>
              <a:t>15.05.2012</a:t>
            </a:fld>
            <a:endParaRPr lang="ru-RU" dirty="0"/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3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7907ED7-A6B4-46B9-B1F7-977A4DA1F7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8"/>
          <p:cNvSpPr>
            <a:spLocks noGrp="1"/>
          </p:cNvSpPr>
          <p:nvPr>
            <p:ph type="ftr" sz="quarter" idx="14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kumimoji="0"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apter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1-01149_special 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apter-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1-01149_special 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apter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1-01149_special 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18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55" r:id="rId12"/>
    <p:sldLayoutId id="2147483756" r:id="rId13"/>
  </p:sldLayoutIdLst>
  <p:transition>
    <p:cut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460375" indent="-4603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1pPr>
      <a:lvl2pPr marL="854075" indent="-39370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2pPr>
      <a:lvl3pPr marL="1258888" indent="-404813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3pPr>
      <a:lvl4pPr marL="1655763" indent="-3968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4pPr>
      <a:lvl5pPr marL="1941513" indent="-4000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white rectangle.png"/>
          <p:cNvPicPr>
            <a:picLocks noChangeAspect="1"/>
          </p:cNvPicPr>
          <p:nvPr/>
        </p:nvPicPr>
        <p:blipFill>
          <a:blip r:embed="rId4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ransition>
    <p:cut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59" r:id="rId9"/>
    <p:sldLayoutId id="2147483760" r:id="rId10"/>
    <p:sldLayoutId id="2147483761" r:id="rId11"/>
    <p:sldLayoutId id="2147483763" r:id="rId12"/>
  </p:sldLayoutIdLst>
  <p:transition>
    <p:cut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253055"/>
              </a:gs>
              <a:gs pos="100000">
                <a:srgbClr val="5100A2"/>
              </a:gs>
            </a:gsLst>
            <a:lin ang="5400000" scaled="0"/>
          </a:gradFill>
          <a:latin typeface="Trebuchet MS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514350" indent="-514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1031875" indent="-514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371600" indent="-4572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16088" indent="-4572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62163" indent="-4572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white rectangle.png"/>
          <p:cNvPicPr>
            <a:picLocks noChangeAspect="1"/>
          </p:cNvPicPr>
          <p:nvPr/>
        </p:nvPicPr>
        <p:blipFill>
          <a:blip r:embed="rId4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ransition>
    <p:cut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25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latin typeface="Trebuchet MS" pitchFamily="34" charset="0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\\Warehouse\E\2010 год\25 марта 2010\фото №2\image 235.jpg"/>
          <p:cNvPicPr>
            <a:picLocks noChangeAspect="1" noChangeArrowheads="1"/>
          </p:cNvPicPr>
          <p:nvPr/>
        </p:nvPicPr>
        <p:blipFill>
          <a:blip r:embed="rId3" cstate="print"/>
          <a:srcRect t="14677" b="20692"/>
          <a:stretch>
            <a:fillRect/>
          </a:stretch>
        </p:blipFill>
        <p:spPr bwMode="auto">
          <a:xfrm>
            <a:off x="6357950" y="2643182"/>
            <a:ext cx="206322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\\Warehouse\E\2010 год\Ночь летучих мышей 2010 (всё)\фото с мышелетной вечеринки 2010\руслан\DSC_9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928934"/>
            <a:ext cx="3201481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928670"/>
            <a:ext cx="8429684" cy="2143140"/>
          </a:xfrm>
        </p:spPr>
        <p:txBody>
          <a:bodyPr/>
          <a:lstStyle/>
          <a:p>
            <a:pPr algn="ctr" defTabSz="914363"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Эффективные инструменты</a:t>
            </a:r>
            <a:br>
              <a:rPr lang="ru-RU" sz="3600" b="1" i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привлечения молодежи в библиотеку </a:t>
            </a:r>
            <a:endParaRPr lang="ru-RU" sz="3600" b="1" i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285728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8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Новосибирская областная юношеская библиотека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786454"/>
            <a:ext cx="5929354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ebdings" charset="2"/>
              <a:buNone/>
              <a:defRPr/>
            </a:pPr>
            <a:r>
              <a:rPr lang="ru-RU" sz="2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Агарина Елена Михайловна, начальник отдела,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ebdings" charset="2"/>
              <a:buNone/>
              <a:defRPr/>
            </a:pPr>
            <a:r>
              <a:rPr lang="ru-RU" sz="2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председатель Совета молодых специалистов НОЮБ  </a:t>
            </a:r>
          </a:p>
        </p:txBody>
      </p:sp>
      <p:pic>
        <p:nvPicPr>
          <p:cNvPr id="7" name="Picture 2" descr="H:\Документы_2010\3_СЕМИНАРЫ\семинары2011\Летняя школа2011\фото к презентации\DSC_98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3414913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8" descr="C:\Documents and Settings\Media_6\Рабочий стол\обложка1.jpg"/>
          <p:cNvPicPr>
            <a:picLocks noChangeAspect="1" noChangeArrowheads="1"/>
          </p:cNvPicPr>
          <p:nvPr/>
        </p:nvPicPr>
        <p:blipFill>
          <a:blip r:embed="rId6"/>
          <a:srcRect t="56522" b="13043"/>
          <a:stretch>
            <a:fillRect/>
          </a:stretch>
        </p:blipFill>
        <p:spPr bwMode="auto">
          <a:xfrm>
            <a:off x="4214810" y="4357694"/>
            <a:ext cx="3528113" cy="15001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7217" name="Picture 1" descr="\\Nadia\новыйобменнадя\фото НОЮБ\Рисунок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42852"/>
            <a:ext cx="1214446" cy="1316402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Инициация развивающих проектов</a:t>
            </a:r>
            <a:endParaRPr lang="ru-RU" sz="44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81000" y="1412875"/>
            <a:ext cx="8382000" cy="515927"/>
          </a:xfrm>
        </p:spPr>
        <p:txBody>
          <a:bodyPr>
            <a:noAutofit/>
          </a:bodyPr>
          <a:lstStyle/>
          <a:p>
            <a:pPr algn="just"/>
            <a:r>
              <a:rPr lang="ru-RU" sz="3600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Самостоятельные проекты.</a:t>
            </a:r>
          </a:p>
          <a:p>
            <a:pPr algn="just"/>
            <a:r>
              <a:rPr lang="ru-RU" sz="3600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Совместно с партнёрами.</a:t>
            </a:r>
            <a:endParaRPr lang="ru-RU" sz="3600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5929330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Ребята уже имеют собственные творческие интересы, нужно предложить им возможность заниматься творчеством в стенах библиотеки</a:t>
            </a:r>
          </a:p>
        </p:txBody>
      </p:sp>
      <p:pic>
        <p:nvPicPr>
          <p:cNvPr id="5" name="Picture 4" descr="любители стивена кинга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643182"/>
            <a:ext cx="4343400" cy="289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285728"/>
            <a:ext cx="8229600" cy="714356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ru-RU" sz="36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Библиодесант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: «Поэзия в школе»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914400"/>
            <a:ext cx="4267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4495800" y="3962400"/>
            <a:ext cx="405431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sz="28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«Безмерный мир </a:t>
            </a:r>
          </a:p>
          <a:p>
            <a:pPr algn="l"/>
            <a:r>
              <a:rPr lang="ru-RU" sz="28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простерся между ставен...» </a:t>
            </a:r>
          </a:p>
          <a:p>
            <a:pPr algn="l"/>
            <a:r>
              <a:rPr lang="ru-RU" sz="28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СОШ № 4</a:t>
            </a:r>
          </a:p>
          <a:p>
            <a:pPr algn="l"/>
            <a:endParaRPr lang="ru-RU" sz="28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  <a:p>
            <a:pPr algn="l"/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8437" name="Picture 5" descr="библиодесант февра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40386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DSC039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862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670" y="0"/>
            <a:ext cx="5286412" cy="1357322"/>
          </a:xfrm>
        </p:spPr>
        <p:txBody>
          <a:bodyPr/>
          <a:lstStyle/>
          <a:p>
            <a:pPr marL="838200" indent="-838200" eaLnBrk="1" hangingPunct="1"/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Межвузовский фестиваль   </a:t>
            </a:r>
            <a:b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«Сверхновое чудо»</a:t>
            </a: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 smtClean="0">
              <a:solidFill>
                <a:schemeClr val="tx1"/>
              </a:solidFill>
            </a:endParaRPr>
          </a:p>
        </p:txBody>
      </p:sp>
      <p:pic>
        <p:nvPicPr>
          <p:cNvPr id="17412" name="Picture 4" descr="Сверхновое НГИ"/>
          <p:cNvPicPr>
            <a:picLocks noChangeAspect="1" noChangeArrowheads="1"/>
          </p:cNvPicPr>
          <p:nvPr/>
        </p:nvPicPr>
        <p:blipFill>
          <a:blip r:embed="rId3" cstate="print"/>
          <a:srcRect t="6489" b="11860"/>
          <a:stretch>
            <a:fillRect/>
          </a:stretch>
        </p:blipFill>
        <p:spPr bwMode="auto">
          <a:xfrm>
            <a:off x="195599" y="1285860"/>
            <a:ext cx="243325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28662" y="3357562"/>
            <a:ext cx="695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sz="2000" b="1" dirty="0"/>
              <a:t>НГИ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858016" y="628652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000" b="1" dirty="0"/>
              <a:t>НГУЭУ</a:t>
            </a:r>
          </a:p>
        </p:txBody>
      </p:sp>
      <p:pic>
        <p:nvPicPr>
          <p:cNvPr id="17418" name="Picture 10" descr="Сверхновое НГПУ"/>
          <p:cNvPicPr>
            <a:picLocks noChangeAspect="1" noChangeArrowheads="1"/>
          </p:cNvPicPr>
          <p:nvPr/>
        </p:nvPicPr>
        <p:blipFill>
          <a:blip r:embed="rId4"/>
          <a:srcRect l="10379" t="14254" b="17763"/>
          <a:stretch>
            <a:fillRect/>
          </a:stretch>
        </p:blipFill>
        <p:spPr bwMode="auto">
          <a:xfrm>
            <a:off x="6643702" y="1214422"/>
            <a:ext cx="185046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7215206" y="3714752"/>
            <a:ext cx="85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sz="2000" b="1" dirty="0"/>
              <a:t>НГПУ</a:t>
            </a:r>
          </a:p>
        </p:txBody>
      </p:sp>
      <p:pic>
        <p:nvPicPr>
          <p:cNvPr id="17420" name="Picture 12" descr="Сверхновое чудо финал3"/>
          <p:cNvPicPr>
            <a:picLocks noChangeAspect="1" noChangeArrowheads="1"/>
          </p:cNvPicPr>
          <p:nvPr/>
        </p:nvPicPr>
        <p:blipFill>
          <a:blip r:embed="rId5" cstate="print"/>
          <a:srcRect t="5161" b="9690"/>
          <a:stretch>
            <a:fillRect/>
          </a:stretch>
        </p:blipFill>
        <p:spPr bwMode="auto">
          <a:xfrm>
            <a:off x="285720" y="4071942"/>
            <a:ext cx="18568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785786" y="6461125"/>
            <a:ext cx="827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sz="2000" b="1"/>
              <a:t>НГТУ</a:t>
            </a:r>
          </a:p>
        </p:txBody>
      </p:sp>
      <p:pic>
        <p:nvPicPr>
          <p:cNvPr id="17422" name="Picture 14" descr="Сверхновое НГУЭ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286256"/>
            <a:ext cx="2720867" cy="193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Архив\поэтический клуб\сверхновое чудо\объявление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1285860"/>
            <a:ext cx="313192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Содержимое 5" descr="http://infomania.ru/novosib/blok/img/ijhpe1nig9g23ver.jpg"/>
          <p:cNvPicPr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6" y="4000504"/>
            <a:ext cx="3581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857364"/>
            <a:ext cx="4038600" cy="251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5" descr="телемост омск ли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57562"/>
            <a:ext cx="2193925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телемост омск ли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14290"/>
            <a:ext cx="2220913" cy="331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357166"/>
            <a:ext cx="607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Телемост  "Омск - Новосибирск. Литературное пространство"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\\Warehouse\E\День самоуправления\Изображение 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5868769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3827" name="Picture 3" descr="\\Warehouse\E\День самоуправления\Изображение 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02188" y="2026031"/>
            <a:ext cx="4478988" cy="2998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7224" y="285728"/>
            <a:ext cx="7643866" cy="714380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b"/>
          <a:lstStyle/>
          <a:p>
            <a:pPr algn="ctr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«День читательского самоуправления»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День любимой молодежной книги-2004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20" y="4214818"/>
            <a:ext cx="8286808" cy="1957459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«Новосибирские писатели - молодежи». </a:t>
            </a:r>
          </a:p>
          <a:p>
            <a:pPr algn="just">
              <a:lnSpc>
                <a:spcPct val="90000"/>
              </a:lnSpc>
              <a:buNone/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ru-RU" sz="2400" spc="-150" dirty="0" smtClean="0">
                <a:ln w="3175">
                  <a:noFill/>
                </a:ln>
                <a:latin typeface="Calibri" pitchFamily="34" charset="0"/>
              </a:rPr>
              <a:t>Творческая встреча с писателем-фантастом Вячеславом </a:t>
            </a:r>
            <a:r>
              <a:rPr lang="ru-RU" sz="2400" spc="-150" dirty="0" err="1" smtClean="0">
                <a:ln w="3175">
                  <a:noFill/>
                </a:ln>
                <a:latin typeface="Calibri" pitchFamily="34" charset="0"/>
              </a:rPr>
              <a:t>Шалыгиным</a:t>
            </a:r>
            <a:r>
              <a:rPr lang="ru-RU" sz="2400" spc="-150" dirty="0" smtClean="0">
                <a:ln w="3175">
                  <a:noFill/>
                </a:ln>
                <a:latin typeface="Calibri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«Путешествие в мир </a:t>
            </a:r>
            <a:r>
              <a:rPr lang="ru-RU" sz="2400" b="1" spc="-150" dirty="0" err="1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фэнтези</a:t>
            </a: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». </a:t>
            </a:r>
            <a:r>
              <a:rPr lang="ru-RU" sz="2400" spc="-150" dirty="0" smtClean="0">
                <a:ln w="3175">
                  <a:noFill/>
                </a:ln>
                <a:latin typeface="Calibri" pitchFamily="34" charset="0"/>
              </a:rPr>
              <a:t>Обзор новых книг.</a:t>
            </a:r>
          </a:p>
          <a:p>
            <a:pPr algn="just">
              <a:lnSpc>
                <a:spcPct val="90000"/>
              </a:lnSpc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«Рисуем сюжет любимой книги». </a:t>
            </a:r>
            <a:r>
              <a:rPr lang="ru-RU" sz="2400" spc="-150" dirty="0" smtClean="0">
                <a:ln w="3175">
                  <a:noFill/>
                </a:ln>
                <a:latin typeface="Calibri" pitchFamily="34" charset="0"/>
              </a:rPr>
              <a:t>Вернисаж выставки.</a:t>
            </a:r>
          </a:p>
          <a:p>
            <a:pPr algn="just">
              <a:lnSpc>
                <a:spcPct val="90000"/>
              </a:lnSpc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«Знаем и любим». </a:t>
            </a:r>
            <a:r>
              <a:rPr lang="ru-RU" sz="2400" spc="-150" dirty="0" smtClean="0">
                <a:ln w="3175">
                  <a:noFill/>
                </a:ln>
                <a:latin typeface="Calibri" pitchFamily="34" charset="0"/>
              </a:rPr>
              <a:t>Аукцион на знание английской литературы.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928670"/>
            <a:ext cx="4786346" cy="309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549275"/>
            <a:ext cx="8243888" cy="49859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День любимой молодежной книги-2005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24" y="4143380"/>
            <a:ext cx="4500594" cy="672172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Презентация </a:t>
            </a: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конкурса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«Лучший </a:t>
            </a: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читатель года»</a:t>
            </a:r>
          </a:p>
        </p:txBody>
      </p:sp>
      <p:pic>
        <p:nvPicPr>
          <p:cNvPr id="6149" name="Picture 4" descr="22Без имени-1"/>
          <p:cNvPicPr>
            <a:picLocks noChangeAspect="1" noChangeArrowheads="1"/>
          </p:cNvPicPr>
          <p:nvPr/>
        </p:nvPicPr>
        <p:blipFill>
          <a:blip r:embed="rId3"/>
          <a:srcRect l="26190" r="23019"/>
          <a:stretch>
            <a:fillRect/>
          </a:stretch>
        </p:blipFill>
        <p:spPr bwMode="auto">
          <a:xfrm>
            <a:off x="5214942" y="1428736"/>
            <a:ext cx="2362200" cy="2590800"/>
          </a:xfrm>
          <a:prstGeom prst="rect">
            <a:avLst/>
          </a:prstGeom>
          <a:noFill/>
          <a:ln w="635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" name="Picture 2" descr="много читаешькопирование"/>
          <p:cNvPicPr>
            <a:picLocks noChangeAspect="1" noChangeArrowheads="1"/>
          </p:cNvPicPr>
          <p:nvPr/>
        </p:nvPicPr>
        <p:blipFill>
          <a:blip r:embed="rId4" cstate="print"/>
          <a:srcRect l="-52" t="-5388"/>
          <a:stretch>
            <a:fillRect/>
          </a:stretch>
        </p:blipFill>
        <p:spPr>
          <a:xfrm>
            <a:off x="571472" y="1428736"/>
            <a:ext cx="3643338" cy="5267975"/>
          </a:xfrm>
          <a:prstGeom prst="rect">
            <a:avLst/>
          </a:prstGeom>
          <a:noFill/>
          <a:ln w="38100">
            <a:solidFill>
              <a:schemeClr val="folHlink"/>
            </a:solidFill>
          </a:ln>
        </p:spPr>
      </p:pic>
      <p:pic>
        <p:nvPicPr>
          <p:cNvPr id="6" name="Picture 6" descr="Untitled-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911274"/>
            <a:ext cx="2287276" cy="1716145"/>
          </a:xfrm>
          <a:prstGeom prst="rect">
            <a:avLst/>
          </a:prstGeom>
          <a:noFill/>
          <a:ln w="635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80400" cy="44319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Клуб «Антишкольная программа по литературе»</a:t>
            </a:r>
          </a:p>
        </p:txBody>
      </p:sp>
      <p:sp>
        <p:nvSpPr>
          <p:cNvPr id="5123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4221163"/>
            <a:ext cx="4500594" cy="235141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Исследуем мир…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Ищем смысл жизни…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Познаем суть любви…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/>
              <a:t>Открываем новое в  людях…</a:t>
            </a:r>
            <a:endParaRPr lang="ru-RU" sz="1400" b="1" i="1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 smtClean="0"/>
              <a:t>Мы читаем книги.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i="1" dirty="0" smtClean="0"/>
              <a:t>Давайте делать это вместе.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 smtClean="0"/>
              <a:t>Клуб любителей интеллектуального чтения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 smtClean="0"/>
              <a:t>«Антишкольная программа по литературе»</a:t>
            </a:r>
          </a:p>
        </p:txBody>
      </p:sp>
      <p:pic>
        <p:nvPicPr>
          <p:cNvPr id="5124" name="Picture 13" descr="Новый рисунок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557338"/>
            <a:ext cx="346551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4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398" y="1357298"/>
            <a:ext cx="4267039" cy="277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500034" y="142852"/>
            <a:ext cx="82804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День любимой молодежной книги-2006</a:t>
            </a: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/>
          <a:srcRect l="29874" t="14011" r="28854" b="10986"/>
          <a:stretch>
            <a:fillRect/>
          </a:stretch>
        </p:blipFill>
        <p:spPr bwMode="auto">
          <a:xfrm>
            <a:off x="468312" y="1142984"/>
            <a:ext cx="3764149" cy="545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7" descr="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7415" y="1142985"/>
            <a:ext cx="4091423" cy="545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060575"/>
            <a:ext cx="4535488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6" descr="28"/>
          <p:cNvPicPr>
            <a:picLocks noChangeAspect="1" noChangeArrowheads="1"/>
          </p:cNvPicPr>
          <p:nvPr/>
        </p:nvPicPr>
        <p:blipFill>
          <a:blip r:embed="rId3" cstate="print"/>
          <a:srcRect l="12302"/>
          <a:stretch>
            <a:fillRect/>
          </a:stretch>
        </p:blipFill>
        <p:spPr bwMode="auto">
          <a:xfrm>
            <a:off x="5003800" y="1557338"/>
            <a:ext cx="3778250" cy="504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76238" y="65088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395288" y="476250"/>
            <a:ext cx="82804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«Стол заказов» и «Забор мнений»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57188" y="357188"/>
            <a:ext cx="8786812" cy="1571625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                  </a:t>
            </a:r>
            <a:r>
              <a:rPr lang="ru-RU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endParaRPr lang="ru-RU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857364"/>
            <a:ext cx="3786214" cy="253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357430"/>
            <a:ext cx="5435723" cy="228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14414" y="428604"/>
            <a:ext cx="665603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СОВРЕМЕННАЯ БИБЛИОТЕКА  -   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000636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это живое культурно-информационное   </a:t>
            </a:r>
            <a:b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пространство для молодежи 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IMG_54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4611701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357158" y="214290"/>
            <a:ext cx="82804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День любимой молодежной книги-2007</a:t>
            </a:r>
          </a:p>
        </p:txBody>
      </p:sp>
      <p:pic>
        <p:nvPicPr>
          <p:cNvPr id="46084" name="Picture 5" descr="IMG_54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285860"/>
            <a:ext cx="3617912" cy="482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5143512"/>
            <a:ext cx="5143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2813" eaLnBrk="0" hangingPunct="0">
              <a:lnSpc>
                <a:spcPct val="80000"/>
              </a:lnSpc>
              <a:spcBef>
                <a:spcPct val="20000"/>
              </a:spcBef>
              <a:buBlip>
                <a:blip r:embed="rId5"/>
              </a:buBlip>
            </a:pPr>
            <a:r>
              <a:rPr lang="ru-RU" sz="2000" b="1" spc="-150" dirty="0" err="1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Видеомарафон</a:t>
            </a:r>
            <a:r>
              <a:rPr lang="ru-RU" sz="2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«Книга на экране».</a:t>
            </a:r>
          </a:p>
          <a:p>
            <a:pPr marL="514350" indent="-514350" defTabSz="912813" eaLnBrk="0" hangingPunct="0">
              <a:lnSpc>
                <a:spcPct val="80000"/>
              </a:lnSpc>
              <a:spcBef>
                <a:spcPct val="20000"/>
              </a:spcBef>
              <a:buBlip>
                <a:blip r:embed="rId5"/>
              </a:buBlip>
            </a:pPr>
            <a:r>
              <a:rPr lang="ru-RU" sz="2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Встреча с новосибирским писателем  Геннадием </a:t>
            </a:r>
            <a:r>
              <a:rPr lang="ru-RU" sz="2000" b="1" spc="-150" dirty="0" err="1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Генцлером</a:t>
            </a:r>
            <a:r>
              <a:rPr lang="ru-RU" sz="2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pPr marL="514350" indent="-514350" defTabSz="912813" eaLnBrk="0" hangingPunct="0">
              <a:lnSpc>
                <a:spcPct val="80000"/>
              </a:lnSpc>
              <a:spcBef>
                <a:spcPct val="20000"/>
              </a:spcBef>
              <a:buBlip>
                <a:blip r:embed="rId5"/>
              </a:buBlip>
            </a:pPr>
            <a:r>
              <a:rPr lang="ru-RU" sz="2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Литературное казино. </a:t>
            </a:r>
          </a:p>
          <a:p>
            <a:pPr marL="514350" indent="-514350" defTabSz="912813" eaLnBrk="0" hangingPunct="0">
              <a:lnSpc>
                <a:spcPct val="80000"/>
              </a:lnSpc>
              <a:spcBef>
                <a:spcPct val="20000"/>
              </a:spcBef>
              <a:buBlip>
                <a:blip r:embed="rId5"/>
              </a:buBlip>
            </a:pPr>
            <a:r>
              <a:rPr lang="ru-RU" sz="2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Выставка «Люди читают!»</a:t>
            </a:r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рисунок (1)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500042"/>
            <a:ext cx="5286380" cy="3762626"/>
          </a:xfrm>
          <a:prstGeom prst="rect">
            <a:avLst/>
          </a:prstGeom>
        </p:spPr>
      </p:pic>
      <p:pic>
        <p:nvPicPr>
          <p:cNvPr id="4" name="Рисунок 3" descr="Новый рисунок (2)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2643182"/>
            <a:ext cx="5286412" cy="3786289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4"/>
          <p:cNvSpPr>
            <a:spLocks noChangeArrowheads="1" noChangeShapeType="1" noTextEdit="1"/>
          </p:cNvSpPr>
          <p:nvPr/>
        </p:nvSpPr>
        <p:spPr bwMode="auto">
          <a:xfrm>
            <a:off x="1071538" y="357166"/>
            <a:ext cx="7286676" cy="3619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Конкурсное задание "Книжные новинки"</a:t>
            </a:r>
          </a:p>
        </p:txBody>
      </p:sp>
      <p:pic>
        <p:nvPicPr>
          <p:cNvPr id="48131" name="Picture 6" descr="IMG_5481"/>
          <p:cNvPicPr>
            <a:picLocks noChangeAspect="1" noChangeArrowheads="1"/>
          </p:cNvPicPr>
          <p:nvPr/>
        </p:nvPicPr>
        <p:blipFill>
          <a:blip r:embed="rId2"/>
          <a:srcRect t="8484"/>
          <a:stretch>
            <a:fillRect/>
          </a:stretch>
        </p:blipFill>
        <p:spPr bwMode="auto">
          <a:xfrm>
            <a:off x="571472" y="1142984"/>
            <a:ext cx="790840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knros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8578" r="11028"/>
          <a:stretch>
            <a:fillRect/>
          </a:stretch>
        </p:blipFill>
        <p:spPr bwMode="auto">
          <a:xfrm>
            <a:off x="142844" y="2571744"/>
            <a:ext cx="3314700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coloboq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000372"/>
            <a:ext cx="2122488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3900487" cy="520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0" name="WordArt 5"/>
          <p:cNvSpPr>
            <a:spLocks noChangeArrowheads="1" noChangeShapeType="1" noTextEdit="1"/>
          </p:cNvSpPr>
          <p:nvPr/>
        </p:nvSpPr>
        <p:spPr bwMode="auto">
          <a:xfrm>
            <a:off x="1214414" y="357166"/>
            <a:ext cx="6215106" cy="7683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Выставка «Читай </a:t>
            </a:r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со </a:t>
            </a: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ЗВЕЗДАМИ» 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" name="Picture 2" descr="C:\Documents and Settings\Администратор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 l="50326" t="1020" r="1706" b="3481"/>
          <a:stretch>
            <a:fillRect/>
          </a:stretch>
        </p:blipFill>
        <p:spPr bwMode="auto">
          <a:xfrm>
            <a:off x="4714875" y="1428736"/>
            <a:ext cx="3976417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G_54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00213"/>
            <a:ext cx="3632200" cy="484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3" name="WordArt 5"/>
          <p:cNvSpPr>
            <a:spLocks noChangeArrowheads="1" noChangeShapeType="1" noTextEdit="1"/>
          </p:cNvSpPr>
          <p:nvPr/>
        </p:nvSpPr>
        <p:spPr bwMode="auto">
          <a:xfrm>
            <a:off x="1285852" y="285728"/>
            <a:ext cx="6715172" cy="11287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"ЛЮДИ ЧИТАЮТ..."</a:t>
            </a:r>
          </a:p>
          <a:p>
            <a:pPr algn="ctr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"ЛЮБИМЫЕ </a:t>
            </a: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КНИГИ БИБЛИОТЕКАРЕЙ</a:t>
            </a:r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"</a:t>
            </a:r>
            <a:r>
              <a:rPr lang="ru-RU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mic Sans MS"/>
              </a:rPr>
              <a:t> </a:t>
            </a:r>
          </a:p>
        </p:txBody>
      </p:sp>
      <p:pic>
        <p:nvPicPr>
          <p:cNvPr id="51204" name="Picture 5" descr="IMG_54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00213"/>
            <a:ext cx="3565525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38" t="58743" r="19095" b="8430"/>
          <a:stretch>
            <a:fillRect/>
          </a:stretch>
        </p:blipFill>
        <p:spPr bwMode="auto">
          <a:xfrm>
            <a:off x="357158" y="4643446"/>
            <a:ext cx="4468810" cy="1946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Новый рису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000108"/>
            <a:ext cx="384179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57158" y="142852"/>
            <a:ext cx="82804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День любимой молодежной книги-2008</a:t>
            </a:r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4"/>
          <a:srcRect l="44678" t="18555" r="17969" b="11131"/>
          <a:stretch>
            <a:fillRect/>
          </a:stretch>
        </p:blipFill>
        <p:spPr bwMode="auto">
          <a:xfrm>
            <a:off x="428596" y="1000108"/>
            <a:ext cx="3934432" cy="555465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JPG"/>
          <p:cNvPicPr>
            <a:picLocks noChangeAspect="1"/>
          </p:cNvPicPr>
          <p:nvPr/>
        </p:nvPicPr>
        <p:blipFill>
          <a:blip r:embed="rId2"/>
          <a:srcRect l="4687" t="9375" r="36719"/>
          <a:stretch>
            <a:fillRect/>
          </a:stretch>
        </p:blipFill>
        <p:spPr>
          <a:xfrm>
            <a:off x="2000232" y="285728"/>
            <a:ext cx="5357818" cy="621505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 descr="DSC03378.JPG"/>
          <p:cNvPicPr>
            <a:picLocks noChangeAspect="1"/>
          </p:cNvPicPr>
          <p:nvPr/>
        </p:nvPicPr>
        <p:blipFill>
          <a:blip r:embed="rId2"/>
          <a:srcRect t="29488" r="12499"/>
          <a:stretch>
            <a:fillRect/>
          </a:stretch>
        </p:blipFill>
        <p:spPr bwMode="auto">
          <a:xfrm>
            <a:off x="571472" y="1285860"/>
            <a:ext cx="413694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User\Рабочий стол\ДЛМК\S1051539.JPG"/>
          <p:cNvPicPr>
            <a:picLocks noChangeAspect="1" noChangeArrowheads="1"/>
          </p:cNvPicPr>
          <p:nvPr/>
        </p:nvPicPr>
        <p:blipFill>
          <a:blip r:embed="rId3"/>
          <a:srcRect l="38596" t="7017" r="17544"/>
          <a:stretch>
            <a:fillRect/>
          </a:stretch>
        </p:blipFill>
        <p:spPr bwMode="auto">
          <a:xfrm>
            <a:off x="5214942" y="1285860"/>
            <a:ext cx="1857388" cy="295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7158" y="142852"/>
            <a:ext cx="82804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День любимой молодежной </a:t>
            </a: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книги-2008</a:t>
            </a:r>
          </a:p>
          <a:p>
            <a:pPr algn="ctr" eaLnBrk="0" hangingPunct="0"/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г. Куйбышев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5540" name="Рисунок 5" descr="DSC03382.JPG"/>
          <p:cNvPicPr>
            <a:picLocks noChangeAspect="1"/>
          </p:cNvPicPr>
          <p:nvPr/>
        </p:nvPicPr>
        <p:blipFill>
          <a:blip r:embed="rId4"/>
          <a:srcRect b="9356"/>
          <a:stretch>
            <a:fillRect/>
          </a:stretch>
        </p:blipFill>
        <p:spPr bwMode="auto">
          <a:xfrm>
            <a:off x="571472" y="3857628"/>
            <a:ext cx="4143404" cy="2816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1" descr="DSC03365.JPG"/>
          <p:cNvPicPr>
            <a:picLocks noChangeAspect="1"/>
          </p:cNvPicPr>
          <p:nvPr/>
        </p:nvPicPr>
        <p:blipFill>
          <a:blip r:embed="rId5"/>
          <a:srcRect l="24999" t="28754" r="39286"/>
          <a:stretch>
            <a:fillRect/>
          </a:stretch>
        </p:blipFill>
        <p:spPr bwMode="auto">
          <a:xfrm>
            <a:off x="6500826" y="3357562"/>
            <a:ext cx="219639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День любимой молодежной книги-200</a:t>
            </a:r>
            <a:r>
              <a:rPr sz="3600" b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9</a:t>
            </a:r>
            <a:endParaRPr lang="ru-RU" sz="3600" b="1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/>
          <a:srcRect l="31494" t="16602" r="33350" b="16992"/>
          <a:stretch>
            <a:fillRect/>
          </a:stretch>
        </p:blipFill>
        <p:spPr bwMode="auto">
          <a:xfrm>
            <a:off x="357158" y="1643050"/>
            <a:ext cx="2571768" cy="3643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4"/>
          <a:srcRect l="33887" t="20703" r="36084" b="21680"/>
          <a:stretch>
            <a:fillRect/>
          </a:stretch>
        </p:blipFill>
        <p:spPr bwMode="auto">
          <a:xfrm>
            <a:off x="3143240" y="1643050"/>
            <a:ext cx="2571768" cy="3701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l="33691" t="21484" r="35545" b="21875"/>
          <a:stretch>
            <a:fillRect/>
          </a:stretch>
        </p:blipFill>
        <p:spPr bwMode="auto">
          <a:xfrm>
            <a:off x="6072198" y="1643050"/>
            <a:ext cx="2643206" cy="36503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9859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День любимой молодежной книги-200</a:t>
            </a:r>
            <a:r>
              <a:rPr sz="3600" b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9</a:t>
            </a:r>
            <a:endParaRPr lang="ru-RU" sz="3600" b="1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2"/>
          <a:srcRect l="33887" t="21680" r="36084" b="21680"/>
          <a:stretch>
            <a:fillRect/>
          </a:stretch>
        </p:blipFill>
        <p:spPr bwMode="auto">
          <a:xfrm>
            <a:off x="6072198" y="1857364"/>
            <a:ext cx="2600086" cy="36782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3691" t="21484" r="35547" b="21875"/>
          <a:stretch>
            <a:fillRect/>
          </a:stretch>
        </p:blipFill>
        <p:spPr bwMode="auto">
          <a:xfrm>
            <a:off x="500034" y="1857364"/>
            <a:ext cx="2714644" cy="374879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33887" t="20703" r="36084" b="21680"/>
          <a:stretch>
            <a:fillRect/>
          </a:stretch>
        </p:blipFill>
        <p:spPr bwMode="auto">
          <a:xfrm>
            <a:off x="3333885" y="1857364"/>
            <a:ext cx="2581061" cy="37147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68459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Безопасное и доступное </a:t>
            </a:r>
            <a:r>
              <a:rPr lang="ru-RU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место.</a:t>
            </a:r>
          </a:p>
          <a:p>
            <a:pPr>
              <a:buFont typeface="Arial" pitchFamily="34" charset="0"/>
              <a:buChar char="•"/>
            </a:pPr>
            <a:r>
              <a:rPr lang="ru-RU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Комфортная и доброжелательная среда .</a:t>
            </a:r>
          </a:p>
          <a:p>
            <a:pPr algn="ctr">
              <a:buNone/>
            </a:pP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285852" y="214290"/>
          <a:ext cx="6929486" cy="64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E:\DCIM\101MSDCF\DSC07287.JPG"/>
          <p:cNvPicPr>
            <a:picLocks noChangeAspect="1" noChangeArrowheads="1"/>
          </p:cNvPicPr>
          <p:nvPr/>
        </p:nvPicPr>
        <p:blipFill>
          <a:blip r:embed="rId6" cstate="print"/>
          <a:srcRect l="16851" t="25548" r="5056"/>
          <a:stretch>
            <a:fillRect/>
          </a:stretch>
        </p:blipFill>
        <p:spPr bwMode="auto">
          <a:xfrm>
            <a:off x="285720" y="2348030"/>
            <a:ext cx="3071834" cy="218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Documents and Settings\Администратор\Рабочий стол\выступления смс_революшен\просмтор кни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2643182"/>
            <a:ext cx="4925835" cy="338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/>
          <a:srcRect l="9068" t="45487" r="12340" b="21040"/>
          <a:stretch>
            <a:fillRect/>
          </a:stretch>
        </p:blipFill>
        <p:spPr bwMode="auto">
          <a:xfrm>
            <a:off x="214282" y="4643446"/>
            <a:ext cx="3143272" cy="199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астав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грам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243236" cy="6000768"/>
          </a:xfrm>
          <a:prstGeom prst="rect">
            <a:avLst/>
          </a:prstGeom>
        </p:spPr>
      </p:pic>
      <p:pic>
        <p:nvPicPr>
          <p:cNvPr id="3" name="Рисунок 2" descr="программа выстав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642918"/>
            <a:ext cx="4286248" cy="606159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став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838200"/>
            <a:ext cx="76581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/>
            </a:r>
            <a:br>
              <a:rPr lang="ru-RU" b="1" i="1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0966">
            <a:off x="4786313" y="3375025"/>
            <a:ext cx="3883025" cy="291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7158" y="1214422"/>
            <a:ext cx="3786214" cy="299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214422"/>
            <a:ext cx="4169214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30213">
            <a:off x="1047750" y="4243388"/>
            <a:ext cx="2871788" cy="207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14563" y="0"/>
            <a:ext cx="6929437" cy="785813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chemeClr val="tx2"/>
              </a:solidFill>
              <a:effectLst>
                <a:innerShdw blurRad="63500" dist="50800" dir="5400000">
                  <a:schemeClr val="accent1">
                    <a:lumMod val="50000"/>
                    <a:alpha val="50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0"/>
            <a:ext cx="8072494" cy="1000132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b"/>
          <a:lstStyle/>
          <a:p>
            <a:pPr algn="ctr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ru-RU" sz="32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День Любимой Молодежной Книги - 2010 </a:t>
            </a:r>
            <a:br>
              <a:rPr lang="ru-RU" sz="32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«Вселенная фантазий»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66895"/>
          </a:xfrm>
        </p:spPr>
        <p:txBody>
          <a:bodyPr/>
          <a:lstStyle/>
          <a:p>
            <a:pPr algn="ctr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Конкурс читающей молодёжи «BOOK-симпатия»</a:t>
            </a:r>
            <a:endParaRPr lang="ru-RU" sz="32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026" name="Picture 2" descr="E:\Документы2009-2011\2_МАССОВЫЕ МЕРОПРИЯТИЯ\2012\ДЛМК\ДЛМК в Болотном\Заставка на ДЛМ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5000660" cy="400052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143644"/>
            <a:ext cx="8572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Устная презентация своей любимой книги</a:t>
            </a:r>
          </a:p>
        </p:txBody>
      </p:sp>
      <p:pic>
        <p:nvPicPr>
          <p:cNvPr id="6" name="Picture 2" descr="http://infomania.ru/files/2012/04_april/22042012/small/IMG_22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143380"/>
            <a:ext cx="2857500" cy="2143125"/>
          </a:xfrm>
          <a:prstGeom prst="rect">
            <a:avLst/>
          </a:prstGeom>
          <a:noFill/>
        </p:spPr>
      </p:pic>
      <p:pic>
        <p:nvPicPr>
          <p:cNvPr id="1029" name="Picture 5" descr="http://infomania.ru/files/2012/04_april/22042012/small/IMG_19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2428868"/>
            <a:ext cx="2857520" cy="2143141"/>
          </a:xfrm>
          <a:prstGeom prst="rect">
            <a:avLst/>
          </a:prstGeom>
          <a:noFill/>
        </p:spPr>
      </p:pic>
      <p:pic>
        <p:nvPicPr>
          <p:cNvPr id="1031" name="Picture 7" descr="http://infomania.ru/files/2012/04_april/22042012/small/IMG_1932.JPG"/>
          <p:cNvPicPr>
            <a:picLocks noChangeAspect="1" noChangeArrowheads="1"/>
          </p:cNvPicPr>
          <p:nvPr/>
        </p:nvPicPr>
        <p:blipFill>
          <a:blip r:embed="rId6"/>
          <a:srcRect t="3419" b="7692"/>
          <a:stretch>
            <a:fillRect/>
          </a:stretch>
        </p:blipFill>
        <p:spPr bwMode="auto">
          <a:xfrm>
            <a:off x="6072198" y="642917"/>
            <a:ext cx="2857520" cy="190501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42" name="Picture 10" descr="http://infomania.ru/files/2012/04_april/22042012/small/IMG_14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643314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Выставка-презентация </a:t>
            </a:r>
            <a:br>
              <a:rPr lang="ru-RU" sz="40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</a:br>
            <a:r>
              <a:rPr lang="ru-RU" sz="40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«Библиотекарь рекомендует»</a:t>
            </a:r>
          </a:p>
        </p:txBody>
      </p:sp>
      <p:pic>
        <p:nvPicPr>
          <p:cNvPr id="172036" name="Picture 4" descr="http://infomania.ru/files/2012/04_april/22042012/small/IMG_14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857364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8" name="Picture 6" descr="http://infomania.ru/files/2012/04_april/22042012/small/IMG_14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857364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40" name="Picture 8" descr="http://infomania.ru/files/2012/04_april/22042012/small/IMG_14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143380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Фестиваль «Нескучная классика»</a:t>
            </a:r>
          </a:p>
        </p:txBody>
      </p:sp>
      <p:pic>
        <p:nvPicPr>
          <p:cNvPr id="177154" name="Picture 2" descr="C:\Documents and Settings\Администратор\Рабочий стол\для Алёны\нескучная объявление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3624933" cy="5222825"/>
          </a:xfrm>
          <a:prstGeom prst="rect">
            <a:avLst/>
          </a:prstGeom>
          <a:noFill/>
        </p:spPr>
      </p:pic>
      <p:pic>
        <p:nvPicPr>
          <p:cNvPr id="177155" name="Picture 3" descr="C:\Documents and Settings\Администратор\Рабочий стол\для Алёны\шап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714620"/>
            <a:ext cx="4119925" cy="1005182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357686" y="3929066"/>
            <a:ext cx="4214842" cy="85724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marL="0" marR="0" lvl="0" indent="0" algn="ctr" defTabSz="9128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«Что хорошо для читателя, </a:t>
            </a:r>
          </a:p>
          <a:p>
            <a:pPr marL="0" marR="0" lvl="0" indent="0" algn="ctr" defTabSz="9128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хорошо для библиотеки»</a:t>
            </a:r>
            <a:endParaRPr lang="ru-RU" sz="2400" b="1" i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E:\Документы2009-2011\фотоархив медиатеки\фотоархив 2011\сентябрь\28.09. Статья Киноулет в медиатеке\_MG_99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823986" cy="4238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7" name="Picture 5" descr="E:\Документы2009-2011\фотоархив медиатеки\фотоархив 2011\сентябрь\28.09. Статья Киноулет в медиатеке\DSC_6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876"/>
            <a:ext cx="2061889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 descr="E:\Документы2009-2011\фотоархив медиатеки\фотоархив 2011\сентябрь\28.09. Статья Киноулет в медиатеке\_MG_98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r="10608" b="7112"/>
          <a:stretch>
            <a:fillRect/>
          </a:stretch>
        </p:blipFill>
        <p:spPr bwMode="auto">
          <a:xfrm>
            <a:off x="4929190" y="4143356"/>
            <a:ext cx="3921157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3" descr="плакат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286512" y="214290"/>
            <a:ext cx="2474792" cy="350360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Picture 4" descr="\\Warehouse\E\2010 год\Ночь летучих мышей 2010 (всё)\фото с мышелетной вечеринки 2010\руслан\DSC_9527.JPG"/>
          <p:cNvPicPr>
            <a:picLocks noChangeAspect="1" noChangeArrowheads="1"/>
          </p:cNvPicPr>
          <p:nvPr/>
        </p:nvPicPr>
        <p:blipFill>
          <a:blip r:embed="rId6"/>
          <a:srcRect l="35260" t="16763" r="27594"/>
          <a:stretch>
            <a:fillRect/>
          </a:stretch>
        </p:blipFill>
        <p:spPr bwMode="auto">
          <a:xfrm>
            <a:off x="3786182" y="500042"/>
            <a:ext cx="1428750" cy="214312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315" name="Picture 3" descr="E:\Документы2009-2011\фотоархив медиатеки\фотоархив 2011\сентябрь\28.09. Статья Киноулет в медиатеке\_MG_99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143109" y="2643183"/>
            <a:ext cx="3357586" cy="223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 descr="\\Warehouse\E\2010 год\Ночь летучих мышей 2010 (всё)\фото с мышелетной вечеринки 2010\руслан\DSC_9309.JPG"/>
          <p:cNvPicPr>
            <a:picLocks noChangeAspect="1" noChangeArrowheads="1"/>
          </p:cNvPicPr>
          <p:nvPr/>
        </p:nvPicPr>
        <p:blipFill>
          <a:blip r:embed="rId8"/>
          <a:srcRect l="23376" r="27531"/>
          <a:stretch>
            <a:fillRect/>
          </a:stretch>
        </p:blipFill>
        <p:spPr bwMode="auto">
          <a:xfrm>
            <a:off x="3000364" y="4572008"/>
            <a:ext cx="1571625" cy="214312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rot="21222201">
            <a:off x="3369229" y="2097469"/>
            <a:ext cx="545921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МышеЛЁТная вечеринка,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собравшая  21 сентября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 Областной юношеской библиотеке более </a:t>
            </a:r>
            <a:r>
              <a:rPr lang="ru-RU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200 </a:t>
            </a:r>
            <a:r>
              <a:rPr lang="ru-RU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человек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85728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Посвящение в читатели юношеской библиотеки  </a:t>
            </a:r>
          </a:p>
        </p:txBody>
      </p:sp>
      <p:pic>
        <p:nvPicPr>
          <p:cNvPr id="3" name="Picture 2" descr="\\Warehouse\war2\2011 год (ФОТО)\Май\19.05. Посвящение читателей дет_библиотеки\IMG_6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31739" y="2446261"/>
            <a:ext cx="4819265" cy="321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\\Warehouse\war2\2011 год (ФОТО)\Май\19.05. Посвящение читателей дет_библиотеки\IMG_6663.JPG"/>
          <p:cNvPicPr>
            <a:picLocks noChangeAspect="1" noChangeArrowheads="1"/>
          </p:cNvPicPr>
          <p:nvPr/>
        </p:nvPicPr>
        <p:blipFill>
          <a:blip r:embed="rId3" cstate="print"/>
          <a:srcRect l="21230" r="5280" b="19161"/>
          <a:stretch>
            <a:fillRect/>
          </a:stretch>
        </p:blipFill>
        <p:spPr bwMode="auto">
          <a:xfrm>
            <a:off x="4429124" y="2214554"/>
            <a:ext cx="4091449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538" t="16923" r="16769" b="4615"/>
          <a:stretch>
            <a:fillRect/>
          </a:stretch>
        </p:blipFill>
        <p:spPr>
          <a:xfrm>
            <a:off x="1643042" y="1071546"/>
            <a:ext cx="5936344" cy="5504586"/>
          </a:xfrm>
          <a:effectLst>
            <a:softEdge rad="112500"/>
          </a:effectLst>
        </p:spPr>
      </p:pic>
      <p:pic>
        <p:nvPicPr>
          <p:cNvPr id="36867" name="Picture 3" descr="\\Mediatek\_Общее\Твоё кино 2010\Копия твое кино о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500174"/>
            <a:ext cx="2500330" cy="176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85728"/>
            <a:ext cx="9144000" cy="642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Областной конкурс на создание видеосюжета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«мобильного формата»  «Твое кино о…»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0" descr="макет диплом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4157"/>
          <a:stretch>
            <a:fillRect/>
          </a:stretch>
        </p:blipFill>
        <p:spPr>
          <a:xfrm>
            <a:off x="0" y="0"/>
            <a:ext cx="9144000" cy="6872693"/>
          </a:xfrm>
        </p:spPr>
      </p:pic>
      <p:sp>
        <p:nvSpPr>
          <p:cNvPr id="6" name="Прямоугольник 5"/>
          <p:cNvSpPr/>
          <p:nvPr/>
        </p:nvSpPr>
        <p:spPr>
          <a:xfrm>
            <a:off x="1714480" y="1071546"/>
            <a:ext cx="5572164" cy="43901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2" descr="\\Warehouse\war1\2008 год\ОЧЗ\15.01.08\DSC026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929066"/>
            <a:ext cx="3278183" cy="245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Documents and Settings\Администратор\Рабочий стол\выступления смс_революшен\DSC_2496.JPG"/>
          <p:cNvPicPr>
            <a:picLocks noChangeAspect="1" noChangeArrowheads="1"/>
          </p:cNvPicPr>
          <p:nvPr/>
        </p:nvPicPr>
        <p:blipFill>
          <a:blip r:embed="rId4" cstate="print"/>
          <a:srcRect l="12916" t="10698" r="15035" b="5647"/>
          <a:stretch>
            <a:fillRect/>
          </a:stretch>
        </p:blipFill>
        <p:spPr bwMode="auto">
          <a:xfrm>
            <a:off x="1000100" y="1142984"/>
            <a:ext cx="3286148" cy="256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71539" y="6143644"/>
            <a:ext cx="335758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ru-RU" sz="2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Создание молодежных зон  </a:t>
            </a:r>
            <a:endParaRPr lang="ru-RU" sz="20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222201">
            <a:off x="1464612" y="3459702"/>
            <a:ext cx="321098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Место для отдыха и неспешных бесед</a:t>
            </a:r>
          </a:p>
        </p:txBody>
      </p:sp>
      <p:pic>
        <p:nvPicPr>
          <p:cNvPr id="11" name="Picture 2" descr="H:\Документы_2010\фотоархив медиатеки\2010\март\DSC0546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142984"/>
            <a:ext cx="3071834" cy="230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" descr="DSC_005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143380"/>
            <a:ext cx="304802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rot="21222201">
            <a:off x="4958324" y="3460074"/>
            <a:ext cx="32109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2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Индивидуальные и групповые просмотры фильмов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071538" y="142852"/>
            <a:ext cx="6929486" cy="642871"/>
            <a:chOff x="0" y="0"/>
            <a:chExt cx="6929486" cy="642871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0"/>
              <a:ext cx="6929486" cy="642871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31382" y="31382"/>
              <a:ext cx="6866722" cy="580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kern="1200" spc="-150" dirty="0" smtClean="0">
                  <a:ln w="3175">
                    <a:noFill/>
                  </a:ln>
                  <a:solidFill>
                    <a:srgbClr val="002060"/>
                  </a:solidFill>
                  <a:latin typeface="Calibri" pitchFamily="34" charset="0"/>
                  <a:ea typeface="+mn-ea"/>
                  <a:cs typeface="+mn-cs"/>
                </a:rPr>
                <a:t>ПРИВЛЕКАТЕЛЬНАЯ БИБЛИОТЕКА </a:t>
              </a:r>
              <a:endParaRPr lang="ru-RU" sz="3600" b="1" kern="1200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071546"/>
            <a:ext cx="2500330" cy="3326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643998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ПРОВЕДЕНИЕ  АКЦИЙ</a:t>
            </a:r>
            <a:endParaRPr lang="ru-RU" sz="36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5" name="Picture 2" descr="D:\Рабочий стол\работайтн\Время, вперед!\моя работа прошлых лет\2011\Уже в прошлом\ОКТЯБРЬ\заставки на мониторы пользователей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000108"/>
            <a:ext cx="3661325" cy="5178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\\Warehouse\war2\2011 год (ФОТО)\12 декабрь\Победители акции Субботня киноволна\DSC_5842.JPG"/>
          <p:cNvPicPr>
            <a:picLocks noChangeAspect="1" noChangeArrowheads="1"/>
          </p:cNvPicPr>
          <p:nvPr/>
        </p:nvPicPr>
        <p:blipFill>
          <a:blip r:embed="rId4" cstate="print"/>
          <a:srcRect t="9937" r="29533" b="5668"/>
          <a:stretch>
            <a:fillRect/>
          </a:stretch>
        </p:blipFill>
        <p:spPr bwMode="auto">
          <a:xfrm rot="16200000">
            <a:off x="-85511" y="2876277"/>
            <a:ext cx="2538612" cy="2040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5720" y="6072206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ctr" fontAlgn="auto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3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Акция для самых активных зрителей</a:t>
            </a:r>
            <a:endParaRPr lang="ru-RU" sz="32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8" name="Рисунок 7" descr="билет выходного дня лицевая сторона.jpg"/>
          <p:cNvPicPr>
            <a:picLocks noChangeAspect="1"/>
          </p:cNvPicPr>
          <p:nvPr/>
        </p:nvPicPr>
        <p:blipFill>
          <a:blip r:embed="rId5" cstate="print"/>
          <a:srcRect r="75269" b="49705"/>
          <a:stretch>
            <a:fillRect/>
          </a:stretch>
        </p:blipFill>
        <p:spPr>
          <a:xfrm>
            <a:off x="3786182" y="3214686"/>
            <a:ext cx="1857388" cy="26649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Акция «Приведи друга – получи час бесплатного Интернет!»</a:t>
            </a:r>
            <a:endParaRPr lang="ru-RU" sz="3600" dirty="0"/>
          </a:p>
        </p:txBody>
      </p:sp>
      <p:pic>
        <p:nvPicPr>
          <p:cNvPr id="21508" name="Picture 4" descr="\\Warehouse\war2\ФОТО БИБЛИОТЕКИ - интерьер (2006-2011)\ФОТО БИБЛИОТЕКИ_ ЧИТАТЕЛЯ (2011)\медиатека\DSC_5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71546"/>
            <a:ext cx="6000792" cy="4028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4282" y="0"/>
            <a:ext cx="86439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ПРОВЕДЕНИЕ  АКЦИЙ И КОНКУРСОВ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Акция </a:t>
            </a:r>
            <a:endParaRPr lang="ru-RU" sz="35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7170" name="Picture 2" descr="\\Nadia\новыйобменнадя\закладки Алёне\макет объявления на акцию ССС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57232"/>
            <a:ext cx="8084015" cy="571504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9976" t="16662" r="19340" b="10372"/>
          <a:stretch>
            <a:fillRect/>
          </a:stretch>
        </p:blipFill>
        <p:spPr bwMode="auto">
          <a:xfrm>
            <a:off x="428596" y="1214422"/>
            <a:ext cx="3643338" cy="522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4646" t="21440" r="24056" b="12490"/>
          <a:stretch>
            <a:fillRect/>
          </a:stretch>
        </p:blipFill>
        <p:spPr bwMode="auto">
          <a:xfrm>
            <a:off x="4143372" y="1428736"/>
            <a:ext cx="463666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071670" y="214290"/>
            <a:ext cx="4621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000" b="1" dirty="0" smtClean="0">
                <a:solidFill>
                  <a:srgbClr val="002060"/>
                </a:solidFill>
                <a:latin typeface="Calibri" pitchFamily="34" charset="0"/>
              </a:rPr>
              <a:t>Зал одного зрителя </a:t>
            </a:r>
            <a:endParaRPr lang="ru-RU" sz="4000" dirty="0"/>
          </a:p>
        </p:txBody>
      </p:sp>
    </p:spTree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Warehouse\E\2010 год\25 марта 2010\фото №2\image 145.jpg"/>
          <p:cNvPicPr>
            <a:picLocks noChangeAspect="1" noChangeArrowheads="1"/>
          </p:cNvPicPr>
          <p:nvPr/>
        </p:nvPicPr>
        <p:blipFill>
          <a:blip r:embed="rId3" cstate="print"/>
          <a:srcRect l="3409" t="6185" r="3409"/>
          <a:stretch>
            <a:fillRect/>
          </a:stretch>
        </p:blipFill>
        <p:spPr bwMode="auto">
          <a:xfrm>
            <a:off x="500034" y="1142984"/>
            <a:ext cx="6072230" cy="407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6"/>
          <p:cNvGrpSpPr/>
          <p:nvPr/>
        </p:nvGrpSpPr>
        <p:grpSpPr>
          <a:xfrm>
            <a:off x="500034" y="142852"/>
            <a:ext cx="8001056" cy="642871"/>
            <a:chOff x="0" y="0"/>
            <a:chExt cx="6929486" cy="64287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6929486" cy="642871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1382" y="31382"/>
              <a:ext cx="6866722" cy="580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800" b="1" spc="-150" dirty="0" smtClean="0">
                  <a:ln w="3175">
                    <a:noFill/>
                  </a:ln>
                  <a:solidFill>
                    <a:srgbClr val="002060"/>
                  </a:solidFill>
                  <a:latin typeface="Calibri" pitchFamily="34" charset="0"/>
                </a:rPr>
                <a:t>Читатель должен знать, чем интересна библиотека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285720" y="5857892"/>
            <a:ext cx="8048652" cy="7143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-150" normalizeH="0" baseline="0" noProof="0" dirty="0" smtClean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Видимая библиотека</a:t>
            </a:r>
          </a:p>
        </p:txBody>
      </p:sp>
      <p:pic>
        <p:nvPicPr>
          <p:cNvPr id="11" name="Содержимое 10" descr="зажигай с нами.jpg"/>
          <p:cNvPicPr>
            <a:picLocks noChangeAspect="1"/>
          </p:cNvPicPr>
          <p:nvPr/>
        </p:nvPicPr>
        <p:blipFill>
          <a:blip r:embed="rId4"/>
          <a:srcRect t="32433" b="32432"/>
          <a:stretch>
            <a:fillRect/>
          </a:stretch>
        </p:blipFill>
        <p:spPr bwMode="auto">
          <a:xfrm>
            <a:off x="4786314" y="3857628"/>
            <a:ext cx="3736975" cy="185738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495794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Пиар-акция </a:t>
            </a:r>
            <a:b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«Библиотека и читатель: счастливы вместе»</a:t>
            </a:r>
            <a:b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</a:br>
            <a:endParaRPr lang="ru-RU" sz="36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4325" t="34767" r="41343" b="6713"/>
          <a:stretch>
            <a:fillRect/>
          </a:stretch>
        </p:blipFill>
        <p:spPr bwMode="auto">
          <a:xfrm>
            <a:off x="357158" y="1285860"/>
            <a:ext cx="3929090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29124" y="1357298"/>
            <a:ext cx="4000528" cy="268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5" y="4045686"/>
            <a:ext cx="4000528" cy="2597999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Documents and Settings\Администратор\Рабочий стол\для Алёны\Афиша для буккроссинг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929090" cy="5557761"/>
          </a:xfrm>
          <a:prstGeom prst="rect">
            <a:avLst/>
          </a:prstGeom>
          <a:noFill/>
        </p:spPr>
      </p:pic>
      <p:pic>
        <p:nvPicPr>
          <p:cNvPr id="6" name="Picture 2" descr="C:\Documents and Settings\Администратор\Рабочий стол\для Алёны\Афиша на Интерру А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3929090" cy="55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571736" y="6000768"/>
            <a:ext cx="4458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Начни лето с чтения!»  </a:t>
            </a:r>
          </a:p>
        </p:txBody>
      </p:sp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859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Акция</a:t>
            </a:r>
            <a:r>
              <a:rPr lang="ru-RU" sz="3100" b="1" dirty="0" smtClean="0">
                <a:solidFill>
                  <a:srgbClr val="990099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«Новое </a:t>
            </a:r>
            <a:r>
              <a:rPr sz="3600" b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PRO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чтение»</a:t>
            </a:r>
          </a:p>
        </p:txBody>
      </p:sp>
      <p:pic>
        <p:nvPicPr>
          <p:cNvPr id="13315" name="Picture 4" descr="Акция Новое Прочтение сентябрь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838200"/>
            <a:ext cx="37338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Акция Новое Прочтение сентябрь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38100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505200"/>
            <a:ext cx="33528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429000"/>
            <a:ext cx="32591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4038600"/>
            <a:ext cx="15144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Documents and Settings\Администратор\Рабочий стол\для Алёны\объявление к акц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4429156" cy="6253241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SCN03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7686" y="357166"/>
            <a:ext cx="4429156" cy="332458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84486">
            <a:off x="4416425" y="3204552"/>
            <a:ext cx="4649788" cy="664797"/>
          </a:xfrm>
          <a:solidFill>
            <a:schemeClr val="lt1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7914" indent="-347914" algn="ctr"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Новосибирская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областная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юношеская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библиотека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4313" y="928688"/>
            <a:ext cx="3714750" cy="132959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7914" indent="-347914" defTabSz="912813" eaLnBrk="0" hangingPunct="0">
              <a:lnSpc>
                <a:spcPct val="90000"/>
              </a:lnSpc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Россия, 630099, г. Новосибирск, 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Красный проспект, 26. 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Тел/факс: (383) 210-10-53 </a:t>
            </a:r>
          </a:p>
          <a:p>
            <a:pPr marL="347914" indent="-347914" defTabSz="912813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E-mail: library@infomania.ru </a:t>
            </a:r>
          </a:p>
          <a:p>
            <a:pPr marL="347914" indent="-347914" defTabSz="912813" eaLnBrk="0" hangingPunct="0">
              <a:lnSpc>
                <a:spcPct val="90000"/>
              </a:lnSpc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Сайт: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infomania.ru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  <a:p>
            <a:pPr marL="347914" indent="-347914" defTabSz="912813" eaLnBrk="0" hangingPunct="0">
              <a:lnSpc>
                <a:spcPct val="90000"/>
              </a:lnSpc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Блог: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http://buki-v-ruki.livejournal.com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928662" y="4500570"/>
            <a:ext cx="7500990" cy="1495794"/>
          </a:xfr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ct val="0"/>
              </a:spcBef>
              <a:buNone/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	</a:t>
            </a: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СПАСИБО ЗА ВНИМАНИЕ!</a:t>
            </a:r>
          </a:p>
          <a:p>
            <a:pPr algn="l">
              <a:spcBef>
                <a:spcPct val="0"/>
              </a:spcBef>
              <a:buNone/>
              <a:defRPr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	Агарина Е.М., </a:t>
            </a:r>
            <a:endParaRPr lang="en-US" sz="3600" b="1" spc="-150" dirty="0" smtClean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  <a:p>
            <a:pPr algn="l">
              <a:spcBef>
                <a:spcPct val="0"/>
              </a:spcBef>
              <a:buNone/>
              <a:defRPr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	Начальник отдела ГБУК НСО НОЮБ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382000" cy="44319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Категории пользователей: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102388"/>
          </a:xfrm>
        </p:spPr>
        <p:txBody>
          <a:bodyPr/>
          <a:lstStyle/>
          <a:p>
            <a:pPr algn="just">
              <a:spcBef>
                <a:spcPct val="0"/>
              </a:spcBef>
            </a:pPr>
            <a:r>
              <a:rPr lang="ru-RU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Читающая молодежь. </a:t>
            </a:r>
          </a:p>
          <a:p>
            <a:pPr algn="just">
              <a:spcBef>
                <a:spcPct val="0"/>
              </a:spcBef>
            </a:pPr>
            <a:endParaRPr lang="ru-RU" b="1" spc="-150" dirty="0" smtClean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Медиапользователи. </a:t>
            </a:r>
          </a:p>
          <a:p>
            <a:pPr algn="just">
              <a:spcBef>
                <a:spcPct val="0"/>
              </a:spcBef>
            </a:pPr>
            <a:endParaRPr lang="ru-RU" b="1" spc="-150" dirty="0" smtClean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Творческая молодежь. </a:t>
            </a:r>
          </a:p>
          <a:p>
            <a:pPr algn="just">
              <a:spcBef>
                <a:spcPct val="0"/>
              </a:spcBef>
            </a:pPr>
            <a:endParaRPr lang="ru-RU" b="1" spc="-150" dirty="0" smtClean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Потенциальная молодежь. </a:t>
            </a:r>
            <a:endParaRPr lang="ru-RU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" name="Picture 2" descr="\\Nadia\новыйобменнадя\фото НОЮБ\IMG_0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14422"/>
            <a:ext cx="3333773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26" y="1571612"/>
            <a:ext cx="8786874" cy="45262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Пространство для самореализации молодежи  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3" name="Группа 4"/>
          <p:cNvGrpSpPr/>
          <p:nvPr/>
        </p:nvGrpSpPr>
        <p:grpSpPr>
          <a:xfrm>
            <a:off x="1142976" y="285728"/>
            <a:ext cx="6929486" cy="623610"/>
            <a:chOff x="0" y="0"/>
            <a:chExt cx="6929486" cy="62361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0"/>
              <a:ext cx="6929486" cy="62361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0442" y="30442"/>
              <a:ext cx="6868602" cy="56272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spc="-150" dirty="0" smtClean="0">
                  <a:ln w="3175">
                    <a:noFill/>
                  </a:ln>
                  <a:solidFill>
                    <a:srgbClr val="002060"/>
                  </a:solidFill>
                  <a:latin typeface="Calibri" pitchFamily="34" charset="0"/>
                </a:rPr>
                <a:t>ПРИВЛЕКАТЕЛЬНАЯ БИБЛИОТЕКА </a:t>
              </a:r>
              <a:endPara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pic>
        <p:nvPicPr>
          <p:cNvPr id="8" name="Picture 2" descr="\\Warehouse\war2\2011 год\Ноябрь\20 ноября\DSC_2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4256881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5720" y="5572140"/>
            <a:ext cx="435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Выступление группы «Новое время» </a:t>
            </a:r>
          </a:p>
          <a:p>
            <a:pPr algn="ctr"/>
            <a:r>
              <a:rPr lang="ru-RU" sz="1600" b="1" dirty="0" smtClean="0"/>
              <a:t>в рамках работы клуба «</a:t>
            </a:r>
            <a:r>
              <a:rPr lang="ru-RU" sz="1600" b="1" dirty="0" err="1" smtClean="0"/>
              <a:t>Этнокапелла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pic>
        <p:nvPicPr>
          <p:cNvPr id="10" name="Picture 2" descr="\\Warehouse\war2\2011 год\май\27 мая\Фото\Nikon\DSC_1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71744"/>
            <a:ext cx="4268641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71301" y="5500702"/>
            <a:ext cx="4472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Встреча единомышленников </a:t>
            </a:r>
          </a:p>
          <a:p>
            <a:pPr algn="ctr"/>
            <a:r>
              <a:rPr lang="ru-RU" sz="1600" b="1" dirty="0" smtClean="0"/>
              <a:t>«Разговор о книге – разговор о жизни»</a:t>
            </a:r>
            <a:endParaRPr lang="ru-RU" sz="1600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928802"/>
            <a:ext cx="8382000" cy="6651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cs typeface="+mn-cs"/>
              </a:rPr>
              <a:t>Условия привлечения творческой молодёжи в библиотеку:</a:t>
            </a:r>
            <a:endParaRPr lang="ru-RU" sz="2800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143248"/>
            <a:ext cx="8382000" cy="2944819"/>
          </a:xfrm>
        </p:spPr>
        <p:txBody>
          <a:bodyPr>
            <a:normAutofit/>
          </a:bodyPr>
          <a:lstStyle/>
          <a:p>
            <a:r>
              <a:rPr lang="ru-RU" sz="2400" b="1" spc="-150" dirty="0" smtClean="0">
                <a:ln w="3175">
                  <a:noFill/>
                </a:ln>
              </a:rPr>
              <a:t>В библиотеке есть то, чего у них нет.</a:t>
            </a:r>
          </a:p>
          <a:p>
            <a:r>
              <a:rPr lang="ru-RU" sz="2400" b="1" spc="-150" dirty="0" smtClean="0">
                <a:ln w="3175">
                  <a:noFill/>
                </a:ln>
              </a:rPr>
              <a:t>Мы знаем то, чего они не знают.</a:t>
            </a:r>
          </a:p>
          <a:p>
            <a:r>
              <a:rPr lang="ru-RU" sz="2400" b="1" spc="-150" dirty="0" smtClean="0">
                <a:ln w="3175">
                  <a:noFill/>
                </a:ln>
              </a:rPr>
              <a:t>Мы пользуемся у них авторитетом.</a:t>
            </a:r>
          </a:p>
          <a:p>
            <a:r>
              <a:rPr lang="ru-RU" sz="2400" b="1" spc="-150" dirty="0" smtClean="0">
                <a:ln w="3175">
                  <a:noFill/>
                </a:ln>
              </a:rPr>
              <a:t>Они нам доверяют.</a:t>
            </a:r>
          </a:p>
          <a:p>
            <a:r>
              <a:rPr lang="ru-RU" sz="2400" b="1" spc="-150" dirty="0" smtClean="0">
                <a:ln w="3175">
                  <a:noFill/>
                </a:ln>
              </a:rPr>
              <a:t>Им у нас нравится.</a:t>
            </a:r>
          </a:p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85728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Комплексная интеграционная деятельность </a:t>
            </a:r>
          </a:p>
          <a:p>
            <a:pPr algn="ctr"/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 клубной среде 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28662" y="397102"/>
            <a:ext cx="7758137" cy="3886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Клубно-гостиная деятельность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571472" y="5929330"/>
            <a:ext cx="77314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3600" b="1" spc="-150" dirty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Неформальная </a:t>
            </a:r>
            <a:r>
              <a:rPr lang="ru-RU" sz="36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вечеринка в библиотеке</a:t>
            </a:r>
            <a:endParaRPr lang="ru-RU" sz="3600" b="1" spc="-150" dirty="0">
              <a:ln w="3175">
                <a:noFill/>
              </a:ln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7" name="Рисунок 11" descr="DSC_9062.JPG"/>
          <p:cNvPicPr>
            <a:picLocks noChangeAspect="1"/>
          </p:cNvPicPr>
          <p:nvPr/>
        </p:nvPicPr>
        <p:blipFill>
          <a:blip r:embed="rId2"/>
          <a:srcRect t="14274" r="14729" b="8649"/>
          <a:stretch>
            <a:fillRect/>
          </a:stretch>
        </p:blipFill>
        <p:spPr bwMode="auto">
          <a:xfrm>
            <a:off x="357158" y="925098"/>
            <a:ext cx="2357454" cy="318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12" descr="x_24c5ecaa.jpg"/>
          <p:cNvPicPr>
            <a:picLocks noChangeAspect="1"/>
          </p:cNvPicPr>
          <p:nvPr/>
        </p:nvPicPr>
        <p:blipFill>
          <a:blip r:embed="rId3"/>
          <a:srcRect l="16416" t="20363" b="8675"/>
          <a:stretch>
            <a:fillRect/>
          </a:stretch>
        </p:blipFill>
        <p:spPr bwMode="auto">
          <a:xfrm>
            <a:off x="4857752" y="3429000"/>
            <a:ext cx="3929091" cy="223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7" descr="Копия DSC_1360.JPG"/>
          <p:cNvPicPr>
            <a:picLocks noChangeAspect="1"/>
          </p:cNvPicPr>
          <p:nvPr/>
        </p:nvPicPr>
        <p:blipFill>
          <a:blip r:embed="rId4" cstate="print"/>
          <a:srcRect l="11105" t="3333" r="8346"/>
          <a:stretch>
            <a:fillRect/>
          </a:stretch>
        </p:blipFill>
        <p:spPr bwMode="auto">
          <a:xfrm>
            <a:off x="4857752" y="1071546"/>
            <a:ext cx="3948795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9" descr="DSC_134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2857496"/>
            <a:ext cx="2428892" cy="299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14290"/>
            <a:ext cx="8715436" cy="1143008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r>
              <a:rPr lang="ru-RU" sz="40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Метод равноправного диалога</a:t>
            </a:r>
          </a:p>
          <a:p>
            <a:pPr algn="ctr">
              <a:buNone/>
            </a:pPr>
            <a:endParaRPr lang="ru-RU" sz="2400" dirty="0" smtClean="0"/>
          </a:p>
          <a:p>
            <a:pPr>
              <a:buNone/>
            </a:pPr>
            <a:endParaRPr lang="ru-RU" sz="2400" b="1" dirty="0" smtClean="0"/>
          </a:p>
          <a:p>
            <a:pPr algn="ctr">
              <a:buNone/>
            </a:pPr>
            <a:r>
              <a:rPr lang="ru-RU" sz="2400" b="1" dirty="0" smtClean="0"/>
              <a:t>	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643050"/>
            <a:ext cx="81439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Рекомендуем: </a:t>
            </a:r>
          </a:p>
          <a:p>
            <a:pPr>
              <a:buFont typeface="Arial" pitchFamily="34" charset="0"/>
              <a:buChar char="•"/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Максимальная терпимость к ошибкам.</a:t>
            </a:r>
          </a:p>
          <a:p>
            <a:pPr>
              <a:buFont typeface="Arial" pitchFamily="34" charset="0"/>
              <a:buChar char="•"/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Невмешательство в творческий процесс.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b="1" spc="-150" dirty="0" err="1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Ненавязывание</a:t>
            </a:r>
            <a:r>
              <a:rPr lang="ru-RU" sz="2400" b="1" spc="-150" dirty="0" smtClean="0">
                <a:ln w="3175">
                  <a:noFill/>
                </a:ln>
                <a:solidFill>
                  <a:srgbClr val="002060"/>
                </a:solidFill>
                <a:latin typeface="Calibri" pitchFamily="34" charset="0"/>
              </a:rPr>
              <a:t> собственного видения, но уместное указание возможного вектора развития.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4000504"/>
            <a:ext cx="5486400" cy="254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TS030007756">
  <a:themeElements>
    <a:clrScheme name="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1-01149 Michelle Evans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ECDFA7"/>
      </a:accent1>
      <a:accent2>
        <a:srgbClr val="4F6E9B"/>
      </a:accent2>
      <a:accent3>
        <a:srgbClr val="936553"/>
      </a:accent3>
      <a:accent4>
        <a:srgbClr val="88A17B"/>
      </a:accent4>
      <a:accent5>
        <a:srgbClr val="B8977E"/>
      </a:accent5>
      <a:accent6>
        <a:srgbClr val="99B5D3"/>
      </a:accent6>
      <a:hlink>
        <a:srgbClr val="FFFF99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Theme20">
  <a:themeElements>
    <a:clrScheme name="CP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D965"/>
      </a:accent1>
      <a:accent2>
        <a:srgbClr val="3AA9C2"/>
      </a:accent2>
      <a:accent3>
        <a:srgbClr val="EBB28F"/>
      </a:accent3>
      <a:accent4>
        <a:srgbClr val="B0E27F"/>
      </a:accent4>
      <a:accent5>
        <a:srgbClr val="FFC17E"/>
      </a:accent5>
      <a:accent6>
        <a:srgbClr val="C6A0DB"/>
      </a:accent6>
      <a:hlink>
        <a:srgbClr val="1D4775"/>
      </a:hlink>
      <a:folHlink>
        <a:srgbClr val="1D4775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76194" tIns="38097" rIns="76194" bIns="38097" numCol="1" rtlCol="0" anchor="ctr" anchorCtr="0" compatLnSpc="1">
        <a:prstTxWarp prst="textNoShape">
          <a:avLst/>
        </a:prstTxWarp>
      </a:bodyPr>
      <a:lstStyle>
        <a:defPPr algn="ctr" defTabSz="761719" fontAlgn="base">
          <a:spcBef>
            <a:spcPct val="0"/>
          </a:spcBef>
          <a:spcAft>
            <a:spcPct val="0"/>
          </a:spcAft>
          <a:defRPr sz="2300" kern="0" dirty="0" smtClean="0">
            <a:solidFill>
              <a:schemeClr val="tx2"/>
            </a:solidFill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D6BA4E-A430-41CB-BEC2-1F1007FDAD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TS030007756</Template>
  <TotalTime>5563</TotalTime>
  <Words>784</Words>
  <Application>Microsoft Office PowerPoint</Application>
  <PresentationFormat>Экран (4:3)</PresentationFormat>
  <Paragraphs>197</Paragraphs>
  <Slides>49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TS030007756</vt:lpstr>
      <vt:lpstr>White with Courier font for code slides</vt:lpstr>
      <vt:lpstr>1_Theme20</vt:lpstr>
      <vt:lpstr>1_White with Courier font for code slides</vt:lpstr>
      <vt:lpstr>Эффективные инструменты привлечения молодежи в библиотеку </vt:lpstr>
      <vt:lpstr>Слайд 2</vt:lpstr>
      <vt:lpstr>Слайд 3</vt:lpstr>
      <vt:lpstr>Слайд 4</vt:lpstr>
      <vt:lpstr>Категории пользователей:</vt:lpstr>
      <vt:lpstr>Слайд 6</vt:lpstr>
      <vt:lpstr>Условия привлечения творческой молодёжи в библиотеку:</vt:lpstr>
      <vt:lpstr>Слайд 8</vt:lpstr>
      <vt:lpstr>Слайд 9</vt:lpstr>
      <vt:lpstr>Инициация развивающих проектов</vt:lpstr>
      <vt:lpstr>Библиодесант: «Поэзия в школе»</vt:lpstr>
      <vt:lpstr>Межвузовский фестиваль    «Сверхновое чудо» </vt:lpstr>
      <vt:lpstr>Слайд 13</vt:lpstr>
      <vt:lpstr>Слайд 14</vt:lpstr>
      <vt:lpstr>День любимой молодежной книги-2004</vt:lpstr>
      <vt:lpstr>День любимой молодежной книги-2005</vt:lpstr>
      <vt:lpstr>Клуб «Антишкольная программа по литературе»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День любимой молодежной книги-2009</vt:lpstr>
      <vt:lpstr>День любимой молодежной книги-2009</vt:lpstr>
      <vt:lpstr>Слайд 30</vt:lpstr>
      <vt:lpstr>Слайд 31</vt:lpstr>
      <vt:lpstr>Слайд 32</vt:lpstr>
      <vt:lpstr>  </vt:lpstr>
      <vt:lpstr>Конкурс читающей молодёжи «BOOK-симпатия»</vt:lpstr>
      <vt:lpstr>Выставка-презентация  «Библиотекарь рекомендует»</vt:lpstr>
      <vt:lpstr>Фестиваль «Нескучная классика»</vt:lpstr>
      <vt:lpstr>Слайд 37</vt:lpstr>
      <vt:lpstr>Слайд 38</vt:lpstr>
      <vt:lpstr>Слайд 39</vt:lpstr>
      <vt:lpstr>ПРОВЕДЕНИЕ  АКЦИЙ</vt:lpstr>
      <vt:lpstr>Акция «Приведи друга – получи час бесплатного Интернет!»</vt:lpstr>
      <vt:lpstr>Акция </vt:lpstr>
      <vt:lpstr>Слайд 43</vt:lpstr>
      <vt:lpstr>Слайд 44</vt:lpstr>
      <vt:lpstr>Пиар-акция  «Библиотека и читатель: счастливы вместе» </vt:lpstr>
      <vt:lpstr>Слайд 46</vt:lpstr>
      <vt:lpstr>Акция «Новое PROчтение»</vt:lpstr>
      <vt:lpstr>Слайд 48</vt:lpstr>
      <vt:lpstr>Новосибирская областная юношеская библиотека</vt:lpstr>
    </vt:vector>
  </TitlesOfParts>
  <Company>НОЮБ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Преимущества использования лицензионного  программного обеспечения  Microsoft</dc:title>
  <dc:subject/>
  <dc:creator>Media_6</dc:creator>
  <cp:keywords/>
  <dc:description/>
  <cp:lastModifiedBy>User</cp:lastModifiedBy>
  <cp:revision>253</cp:revision>
  <dcterms:created xsi:type="dcterms:W3CDTF">2011-08-17T07:38:19Z</dcterms:created>
  <dcterms:modified xsi:type="dcterms:W3CDTF">2012-05-14T21:01:49Z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TC030007756</vt:lpwstr>
  </property>
</Properties>
</file>