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267" r:id="rId2"/>
    <p:sldId id="268" r:id="rId3"/>
    <p:sldId id="269" r:id="rId4"/>
    <p:sldId id="270" r:id="rId5"/>
    <p:sldId id="271" r:id="rId6"/>
    <p:sldId id="272" r:id="rId7"/>
    <p:sldId id="273" r:id="rId8"/>
    <p:sldId id="274" r:id="rId9"/>
    <p:sldId id="27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690"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06.05.2013</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06.05.2013</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06.05.2013</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06.05.2013</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95536" y="2132857"/>
            <a:ext cx="8519864" cy="1739056"/>
          </a:xfrm>
        </p:spPr>
        <p:txBody>
          <a:bodyPr>
            <a:noAutofit/>
          </a:bodyPr>
          <a:lstStyle/>
          <a:p>
            <a:r>
              <a:rPr lang="ru-RU" sz="2800" b="1" dirty="0" smtClean="0"/>
              <a:t>Методическое обеспечение деятельности  российских библиотек по  обслуживанию мультикультурного населения</a:t>
            </a:r>
            <a:r>
              <a:rPr lang="ru-RU" sz="2800" dirty="0" smtClean="0"/>
              <a:t/>
            </a:r>
            <a:br>
              <a:rPr lang="ru-RU" sz="2800" dirty="0" smtClean="0"/>
            </a:br>
            <a:endParaRPr lang="ru-RU" sz="2800" dirty="0"/>
          </a:p>
        </p:txBody>
      </p:sp>
      <p:sp>
        <p:nvSpPr>
          <p:cNvPr id="2" name="Подзаголовок 1"/>
          <p:cNvSpPr>
            <a:spLocks noGrp="1"/>
          </p:cNvSpPr>
          <p:nvPr>
            <p:ph type="subTitle" idx="1"/>
          </p:nvPr>
        </p:nvSpPr>
        <p:spPr/>
        <p:txBody>
          <a:bodyPr>
            <a:normAutofit fontScale="92500" lnSpcReduction="10000"/>
          </a:bodyPr>
          <a:lstStyle/>
          <a:p>
            <a:r>
              <a:rPr lang="ru-RU" dirty="0" smtClean="0"/>
              <a:t>Чаднова И.В.,</a:t>
            </a:r>
          </a:p>
          <a:p>
            <a:r>
              <a:rPr lang="ru-RU" dirty="0" smtClean="0"/>
              <a:t>Российская государственная библиотека,</a:t>
            </a:r>
          </a:p>
          <a:p>
            <a:r>
              <a:rPr lang="ru-RU" dirty="0" smtClean="0"/>
              <a:t>Всероссийский библиотечный конгресс, Пенза, 14 мая 2013г.</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764704"/>
            <a:ext cx="8291264" cy="1445096"/>
          </a:xfrm>
        </p:spPr>
        <p:txBody>
          <a:bodyPr>
            <a:noAutofit/>
          </a:bodyPr>
          <a:lstStyle/>
          <a:p>
            <a:pPr algn="ctr"/>
            <a:r>
              <a:rPr lang="en-US" sz="1600" dirty="0" smtClean="0"/>
              <a:t>C</a:t>
            </a:r>
            <a:r>
              <a:rPr lang="ru-RU" sz="1600" dirty="0" err="1" smtClean="0"/>
              <a:t>овременная</a:t>
            </a:r>
            <a:r>
              <a:rPr lang="ru-RU" sz="1600" dirty="0" smtClean="0"/>
              <a:t> методическая работа, направленная  в адрес других библиотек, присуща библиотекам, имеющим в соответствии с  Федеральным законом «О библиотечном деле» (ст.20)  </a:t>
            </a:r>
            <a:r>
              <a:rPr lang="ru-RU" sz="1600" dirty="0" smtClean="0"/>
              <a:t> </a:t>
            </a:r>
            <a:r>
              <a:rPr lang="ru-RU" sz="1600" dirty="0" smtClean="0"/>
              <a:t>и Федеральным законом «О внесении изменений в ФЗ «О библиотечном деле» от 03.06.2009 г. №119-ФЗ  </a:t>
            </a:r>
            <a:r>
              <a:rPr lang="ru-RU" sz="1600" dirty="0" smtClean="0"/>
              <a:t> </a:t>
            </a:r>
            <a:r>
              <a:rPr lang="ru-RU" sz="1600" dirty="0" smtClean="0"/>
              <a:t>статус центральных </a:t>
            </a:r>
            <a:r>
              <a:rPr lang="ru-RU" sz="1600" dirty="0" smtClean="0"/>
              <a:t>библиотек</a:t>
            </a:r>
            <a:r>
              <a:rPr lang="en-US" sz="1600" dirty="0" smtClean="0"/>
              <a:t>- </a:t>
            </a:r>
            <a:r>
              <a:rPr lang="ru-RU" sz="1600" dirty="0" smtClean="0"/>
              <a:t>национальные, краевые, областные, центральные городские и центральные </a:t>
            </a:r>
            <a:r>
              <a:rPr lang="ru-RU" sz="1600" dirty="0" smtClean="0"/>
              <a:t>ра</a:t>
            </a:r>
            <a:r>
              <a:rPr lang="ru-RU" sz="1800" dirty="0" smtClean="0"/>
              <a:t>йонные</a:t>
            </a:r>
            <a:r>
              <a:rPr lang="en-US" sz="1800" dirty="0" smtClean="0"/>
              <a:t>  </a:t>
            </a:r>
            <a:r>
              <a:rPr lang="ru-RU" sz="1800" dirty="0" smtClean="0"/>
              <a:t>библиотеки .</a:t>
            </a:r>
            <a:endParaRPr lang="ru-RU" sz="1800" dirty="0"/>
          </a:p>
        </p:txBody>
      </p:sp>
      <p:sp>
        <p:nvSpPr>
          <p:cNvPr id="3" name="Содержимое 2"/>
          <p:cNvSpPr>
            <a:spLocks noGrp="1"/>
          </p:cNvSpPr>
          <p:nvPr>
            <p:ph idx="1"/>
          </p:nvPr>
        </p:nvSpPr>
        <p:spPr/>
        <p:txBody>
          <a:bodyPr>
            <a:normAutofit/>
          </a:bodyPr>
          <a:lstStyle/>
          <a:p>
            <a:pPr algn="ctr"/>
            <a:r>
              <a:rPr lang="ru-RU" sz="1800" dirty="0" smtClean="0"/>
              <a:t> Методическая </a:t>
            </a:r>
            <a:r>
              <a:rPr lang="ru-RU" sz="1800" dirty="0" smtClean="0"/>
              <a:t>работа в коллективе библиотеки  и методическая помощь сети библиотек  преследует одну и ту же цель </a:t>
            </a:r>
            <a:r>
              <a:rPr lang="ru-RU" sz="1800" i="1" dirty="0" smtClean="0"/>
              <a:t>методического обеспечения</a:t>
            </a:r>
            <a:r>
              <a:rPr lang="ru-RU" sz="1800" dirty="0" smtClean="0"/>
              <a:t> функционирования библиотек и библиотечной системы, т.е. оснащения всех направлений, процессов, форм и методов библиотечной работы соответствующими  </a:t>
            </a:r>
            <a:r>
              <a:rPr lang="ru-RU" sz="1800" dirty="0" smtClean="0"/>
              <a:t>рекомендациями;</a:t>
            </a:r>
          </a:p>
          <a:p>
            <a:pPr algn="ctr"/>
            <a:r>
              <a:rPr lang="ru-RU" sz="1800" dirty="0" smtClean="0"/>
              <a:t>Главная цель методического обеспечения </a:t>
            </a:r>
            <a:r>
              <a:rPr lang="ru-RU" sz="1800" dirty="0" smtClean="0"/>
              <a:t>— это сосредоточить внимание библиотекарей  на актуальности той или иной тематики; акцентировать ее важность и необходимость для библиотеки; высветить проблемы, волнующие общество в данный </a:t>
            </a:r>
            <a:r>
              <a:rPr lang="ru-RU" sz="1800" dirty="0" smtClean="0"/>
              <a:t>момент;</a:t>
            </a:r>
          </a:p>
          <a:p>
            <a:pPr algn="ctr"/>
            <a:r>
              <a:rPr lang="ru-RU" sz="1800" dirty="0" smtClean="0"/>
              <a:t>Отечественный </a:t>
            </a:r>
            <a:r>
              <a:rPr lang="ru-RU" sz="1800" dirty="0" err="1" smtClean="0"/>
              <a:t>библиотековед</a:t>
            </a:r>
            <a:r>
              <a:rPr lang="ru-RU" sz="1800" dirty="0" smtClean="0"/>
              <a:t> А.Н. Ванеев </a:t>
            </a:r>
            <a:r>
              <a:rPr lang="ru-RU" sz="1800" dirty="0" smtClean="0"/>
              <a:t>полагает, что </a:t>
            </a:r>
            <a:r>
              <a:rPr lang="ru-RU" sz="1800" dirty="0" smtClean="0"/>
              <a:t>— </a:t>
            </a:r>
            <a:r>
              <a:rPr lang="ru-RU" sz="1800" i="1" dirty="0" smtClean="0"/>
              <a:t>методическое обеспечение  деятельности библиотек</a:t>
            </a:r>
            <a:r>
              <a:rPr lang="ru-RU" sz="1800" dirty="0" smtClean="0"/>
              <a:t> </a:t>
            </a:r>
            <a:r>
              <a:rPr lang="ru-RU" sz="1800" dirty="0" smtClean="0"/>
              <a:t>осуществляется </a:t>
            </a:r>
            <a:r>
              <a:rPr lang="ru-RU" sz="1800" dirty="0" smtClean="0"/>
              <a:t>на основе единых принципов, которые определяют ее содержание, характер и направленность. </a:t>
            </a:r>
          </a:p>
          <a:p>
            <a:endParaRPr lang="ru-RU" sz="1800" dirty="0" smtClean="0"/>
          </a:p>
          <a:p>
            <a:endParaRPr lang="ru-RU" sz="1800" dirty="0" smtClean="0"/>
          </a:p>
          <a:p>
            <a:endParaRPr lang="ru-RU"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908720"/>
            <a:ext cx="8219256" cy="1301080"/>
          </a:xfrm>
        </p:spPr>
        <p:txBody>
          <a:bodyPr>
            <a:normAutofit fontScale="90000"/>
          </a:bodyPr>
          <a:lstStyle/>
          <a:p>
            <a:pPr algn="ctr"/>
            <a:r>
              <a:rPr lang="ru-RU" sz="2800" b="1" dirty="0" smtClean="0"/>
              <a:t>Система методического влияния на работу библиотек в мультикультурной среде </a:t>
            </a:r>
            <a:r>
              <a:rPr lang="ru-RU" sz="2800" b="1" dirty="0" smtClean="0"/>
              <a:t/>
            </a:r>
            <a:br>
              <a:rPr lang="ru-RU" sz="2800" b="1" dirty="0" smtClean="0"/>
            </a:br>
            <a:r>
              <a:rPr lang="ru-RU" sz="2400" b="1" dirty="0" smtClean="0"/>
              <a:t>(реализуется в функциях)</a:t>
            </a:r>
            <a:r>
              <a:rPr lang="ru-RU" sz="2400" dirty="0" smtClean="0"/>
              <a:t/>
            </a:r>
            <a:br>
              <a:rPr lang="ru-RU" sz="2400" dirty="0" smtClean="0"/>
            </a:br>
            <a:endParaRPr lang="ru-RU" sz="2800" dirty="0"/>
          </a:p>
        </p:txBody>
      </p:sp>
      <p:sp>
        <p:nvSpPr>
          <p:cNvPr id="5" name="Содержимое 4"/>
          <p:cNvSpPr>
            <a:spLocks noGrp="1"/>
          </p:cNvSpPr>
          <p:nvPr>
            <p:ph idx="1"/>
          </p:nvPr>
        </p:nvSpPr>
        <p:spPr/>
        <p:txBody>
          <a:bodyPr>
            <a:normAutofit fontScale="47500" lnSpcReduction="20000"/>
          </a:bodyPr>
          <a:lstStyle/>
          <a:p>
            <a:r>
              <a:rPr lang="ru-RU" dirty="0" smtClean="0"/>
              <a:t> </a:t>
            </a:r>
            <a:r>
              <a:rPr lang="ru-RU" b="1" i="1" dirty="0" smtClean="0"/>
              <a:t>Информационная</a:t>
            </a:r>
            <a:r>
              <a:rPr lang="ru-RU" dirty="0" smtClean="0"/>
              <a:t> </a:t>
            </a:r>
          </a:p>
          <a:p>
            <a:pPr>
              <a:buNone/>
            </a:pPr>
            <a:r>
              <a:rPr lang="ru-RU" dirty="0" smtClean="0"/>
              <a:t>Направлена на своевременную и полную библиографическую и фактографическую информацию библиотекарей на базе методического мониторинга о достижениях современной библиотечной теории и практики в условиях культурного и языкового  многообразия., а также  о всем новом в  данной области.</a:t>
            </a:r>
          </a:p>
          <a:p>
            <a:r>
              <a:rPr lang="ru-RU" dirty="0" smtClean="0"/>
              <a:t>        </a:t>
            </a:r>
            <a:r>
              <a:rPr lang="ru-RU" b="1" i="1" dirty="0" smtClean="0"/>
              <a:t>Педагогическая</a:t>
            </a:r>
          </a:p>
          <a:p>
            <a:pPr>
              <a:buNone/>
            </a:pPr>
            <a:r>
              <a:rPr lang="ru-RU" dirty="0" smtClean="0"/>
              <a:t>Включает  в себя процесс обучения библиотекарей  использованию новшеств  в их деятельности, происходящим параллельно с процессом информирования.</a:t>
            </a:r>
          </a:p>
          <a:p>
            <a:r>
              <a:rPr lang="ru-RU" dirty="0" smtClean="0"/>
              <a:t>Библиотечные работники обучаются  навыкам </a:t>
            </a:r>
            <a:r>
              <a:rPr lang="ru-RU" dirty="0" err="1" smtClean="0"/>
              <a:t>кросс-культурной</a:t>
            </a:r>
            <a:r>
              <a:rPr lang="ru-RU" dirty="0" smtClean="0"/>
              <a:t> коммуникации и </a:t>
            </a:r>
            <a:r>
              <a:rPr lang="ru-RU" dirty="0" err="1" smtClean="0"/>
              <a:t>мультикультурному</a:t>
            </a:r>
            <a:r>
              <a:rPr lang="ru-RU" dirty="0" smtClean="0"/>
              <a:t> библиотечному делу в рамках непрерывного образования.</a:t>
            </a:r>
          </a:p>
          <a:p>
            <a:r>
              <a:rPr lang="ru-RU" dirty="0" smtClean="0"/>
              <a:t>      </a:t>
            </a:r>
            <a:r>
              <a:rPr lang="ru-RU" b="1" i="1" dirty="0" smtClean="0"/>
              <a:t>Организационная </a:t>
            </a:r>
          </a:p>
          <a:p>
            <a:pPr>
              <a:buNone/>
            </a:pPr>
            <a:r>
              <a:rPr lang="ru-RU" dirty="0" smtClean="0"/>
              <a:t>Предполагает включение в методическое обеспечение не только консультационно-информационной деятельности, но и практической помощи библиотекарям в реализации методических рекомендаций. </a:t>
            </a:r>
          </a:p>
          <a:p>
            <a:pPr>
              <a:buNone/>
            </a:pPr>
            <a:r>
              <a:rPr lang="ru-RU" dirty="0" smtClean="0"/>
              <a:t>Означает управление нововведениями со стороны методических центров.</a:t>
            </a:r>
          </a:p>
          <a:p>
            <a:r>
              <a:rPr lang="ru-RU" b="1" i="1" dirty="0" smtClean="0"/>
              <a:t>Научно-исследовательская</a:t>
            </a:r>
          </a:p>
          <a:p>
            <a:pPr>
              <a:buNone/>
            </a:pPr>
            <a:r>
              <a:rPr lang="ru-RU" dirty="0" smtClean="0"/>
              <a:t>Определяется положением о том, что  в основе методического обеспечения должна лежать научно-исследовательская деятельность методических центров, т.к.  в системе «наука-методика-практика» методической деятельности принадлежит центральное место.</a:t>
            </a:r>
          </a:p>
          <a:p>
            <a:pPr>
              <a:buNone/>
            </a:pPr>
            <a:r>
              <a:rPr lang="ru-RU" dirty="0" smtClean="0"/>
              <a:t>Осуществление этой функции предполагает изучение и обобщение практики работы библиотек в мультикультурной среде, разработку методических рекомендаций  в целях  улучшения этой работы. </a:t>
            </a:r>
          </a:p>
          <a:p>
            <a:pPr>
              <a:buNone/>
            </a:pPr>
            <a:r>
              <a:rPr lang="ru-RU" dirty="0" smtClean="0"/>
              <a:t> </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908720"/>
            <a:ext cx="8229600" cy="1210816"/>
          </a:xfrm>
        </p:spPr>
        <p:txBody>
          <a:bodyPr>
            <a:normAutofit/>
          </a:bodyPr>
          <a:lstStyle/>
          <a:p>
            <a:pPr algn="ctr"/>
            <a:r>
              <a:rPr lang="ru-RU" sz="2000" dirty="0" smtClean="0"/>
              <a:t>Направления </a:t>
            </a:r>
            <a:r>
              <a:rPr lang="ru-RU" sz="2000" dirty="0" smtClean="0"/>
              <a:t>методического обеспечения деятельности </a:t>
            </a:r>
            <a:r>
              <a:rPr lang="ru-RU" sz="2000" dirty="0" smtClean="0"/>
              <a:t>библиотек по обслуживанию мультикультурного населения (по схеме </a:t>
            </a:r>
            <a:r>
              <a:rPr lang="ru-RU" sz="2000" dirty="0" smtClean="0"/>
              <a:t>А</a:t>
            </a:r>
            <a:r>
              <a:rPr lang="ru-RU" sz="2000" dirty="0" smtClean="0"/>
              <a:t>.Н. Ванеева)</a:t>
            </a:r>
            <a:endParaRPr lang="ru-RU" sz="2000" dirty="0"/>
          </a:p>
        </p:txBody>
      </p:sp>
      <p:sp>
        <p:nvSpPr>
          <p:cNvPr id="5" name="Содержимое 4"/>
          <p:cNvSpPr>
            <a:spLocks noGrp="1"/>
          </p:cNvSpPr>
          <p:nvPr>
            <p:ph sz="half" idx="1"/>
          </p:nvPr>
        </p:nvSpPr>
        <p:spPr/>
        <p:txBody>
          <a:bodyPr>
            <a:normAutofit fontScale="85000" lnSpcReduction="10000"/>
          </a:bodyPr>
          <a:lstStyle/>
          <a:p>
            <a:pPr algn="ctr"/>
            <a:r>
              <a:rPr lang="ru-RU" sz="1400" b="1" i="1" dirty="0" smtClean="0"/>
              <a:t>а</a:t>
            </a:r>
            <a:r>
              <a:rPr lang="ru-RU" sz="1400" b="1" i="1" dirty="0" smtClean="0"/>
              <a:t>налитическая </a:t>
            </a:r>
            <a:r>
              <a:rPr lang="ru-RU" sz="1400" b="1" i="1" dirty="0" smtClean="0"/>
              <a:t>деятельность</a:t>
            </a:r>
            <a:r>
              <a:rPr lang="ru-RU" sz="1400" b="1" dirty="0" smtClean="0"/>
              <a:t>,</a:t>
            </a:r>
            <a:r>
              <a:rPr lang="ru-RU" sz="1400" dirty="0" smtClean="0"/>
              <a:t> направленная на анализ  состояния, обобщения и дальнейшего развития направлений  его  обслуживания. </a:t>
            </a:r>
            <a:r>
              <a:rPr lang="ru-RU" sz="1600" dirty="0" smtClean="0"/>
              <a:t> </a:t>
            </a:r>
            <a:endParaRPr lang="ru-RU" sz="1600" dirty="0" smtClean="0"/>
          </a:p>
          <a:p>
            <a:pPr algn="ctr">
              <a:buNone/>
            </a:pPr>
            <a:r>
              <a:rPr lang="ru-RU" sz="1400" dirty="0" smtClean="0"/>
              <a:t>О</a:t>
            </a:r>
            <a:r>
              <a:rPr lang="ru-RU" sz="1400" dirty="0" smtClean="0"/>
              <a:t>сновывается </a:t>
            </a:r>
            <a:r>
              <a:rPr lang="ru-RU" sz="1400" dirty="0" smtClean="0"/>
              <a:t>на </a:t>
            </a:r>
            <a:r>
              <a:rPr lang="ru-RU" sz="1400" i="1" dirty="0" smtClean="0"/>
              <a:t>методическом мониторинге  </a:t>
            </a:r>
            <a:r>
              <a:rPr lang="ru-RU" sz="1400" dirty="0" smtClean="0"/>
              <a:t>— слежении за изменениями в </a:t>
            </a:r>
            <a:r>
              <a:rPr lang="ru-RU" sz="1400" dirty="0" err="1" smtClean="0"/>
              <a:t>мультикультурном</a:t>
            </a:r>
            <a:r>
              <a:rPr lang="ru-RU" sz="1400" dirty="0" smtClean="0"/>
              <a:t> библиотечном деле и деятельности  библиотек в целях определения уровня  их работы  и принятия  на этой основе методических решений, направленных на ее </a:t>
            </a:r>
            <a:r>
              <a:rPr lang="ru-RU" sz="1400" dirty="0" smtClean="0"/>
              <a:t>совершенствование;</a:t>
            </a:r>
          </a:p>
          <a:p>
            <a:pPr lvl="0" algn="ctr">
              <a:buNone/>
            </a:pPr>
            <a:r>
              <a:rPr lang="ru-RU" sz="1400" b="1" i="1" dirty="0" smtClean="0"/>
              <a:t>к</a:t>
            </a:r>
            <a:r>
              <a:rPr lang="ru-RU" sz="1400" b="1" i="1" dirty="0" smtClean="0"/>
              <a:t>онсультационно-методическая </a:t>
            </a:r>
            <a:r>
              <a:rPr lang="ru-RU" sz="1400" b="1" i="1" dirty="0" smtClean="0"/>
              <a:t>помощь</a:t>
            </a:r>
            <a:r>
              <a:rPr lang="ru-RU" sz="1400" dirty="0" smtClean="0"/>
              <a:t>, имеющая своей целью  оказание консультационной и практической помощи  библиотекарям в их работе с </a:t>
            </a:r>
            <a:r>
              <a:rPr lang="ru-RU" sz="1400" dirty="0" err="1" smtClean="0"/>
              <a:t>мультикультурным</a:t>
            </a:r>
            <a:r>
              <a:rPr lang="ru-RU" sz="1400" dirty="0" smtClean="0"/>
              <a:t> населением.  Базируется на  принципе активности библиотечных специалистов. </a:t>
            </a:r>
          </a:p>
          <a:p>
            <a:pPr algn="just">
              <a:buNone/>
            </a:pPr>
            <a:endParaRPr lang="ru-RU" sz="1400" dirty="0" smtClean="0"/>
          </a:p>
          <a:p>
            <a:pPr algn="just">
              <a:buNone/>
            </a:pPr>
            <a:endParaRPr lang="ru-RU" sz="1400" dirty="0" smtClean="0"/>
          </a:p>
          <a:p>
            <a:pPr>
              <a:buNone/>
            </a:pPr>
            <a:endParaRPr lang="ru-RU" sz="1400" dirty="0" smtClean="0"/>
          </a:p>
          <a:p>
            <a:endParaRPr lang="ru-RU" dirty="0"/>
          </a:p>
        </p:txBody>
      </p:sp>
      <p:sp>
        <p:nvSpPr>
          <p:cNvPr id="6" name="Содержимое 5"/>
          <p:cNvSpPr>
            <a:spLocks noGrp="1"/>
          </p:cNvSpPr>
          <p:nvPr>
            <p:ph sz="half" idx="2"/>
          </p:nvPr>
        </p:nvSpPr>
        <p:spPr/>
        <p:txBody>
          <a:bodyPr>
            <a:normAutofit fontScale="85000" lnSpcReduction="10000"/>
          </a:bodyPr>
          <a:lstStyle/>
          <a:p>
            <a:pPr lvl="0" algn="ctr"/>
            <a:r>
              <a:rPr lang="ru-RU" sz="1400" dirty="0" smtClean="0"/>
              <a:t>направление </a:t>
            </a:r>
            <a:r>
              <a:rPr lang="ru-RU" sz="1400" b="1" dirty="0" smtClean="0"/>
              <a:t>применения новшеств </a:t>
            </a:r>
            <a:r>
              <a:rPr lang="ru-RU" sz="1400" dirty="0" smtClean="0"/>
              <a:t>включает в себя распространение передового опыта в практике работы библиотек.</a:t>
            </a:r>
            <a:r>
              <a:rPr lang="ru-RU" sz="1400" b="1" dirty="0" smtClean="0"/>
              <a:t> </a:t>
            </a:r>
            <a:endParaRPr lang="ru-RU" sz="1400" dirty="0" smtClean="0"/>
          </a:p>
          <a:p>
            <a:pPr algn="ctr"/>
            <a:r>
              <a:rPr lang="ru-RU" sz="1400" dirty="0" smtClean="0"/>
              <a:t>Интерес отечественных специалистов к вопросам библиотечных новшеств активизировался  к концу 1980-х годов и связывался с развитием методической работы библиотек. Именно  в таком аспекте  дается  характеристика новшеств как процесса распространения и адаптации «передового опыта». Этот вопрос исследован в работах С.А. </a:t>
            </a:r>
            <a:r>
              <a:rPr lang="ru-RU" sz="1400" dirty="0" smtClean="0"/>
              <a:t>Басова, </a:t>
            </a:r>
            <a:r>
              <a:rPr lang="ru-RU" sz="1400" dirty="0" smtClean="0"/>
              <a:t>А.Н. </a:t>
            </a:r>
            <a:r>
              <a:rPr lang="ru-RU" sz="1400" dirty="0" smtClean="0"/>
              <a:t>Ванеева, </a:t>
            </a:r>
            <a:r>
              <a:rPr lang="ru-RU" sz="1400" dirty="0" smtClean="0"/>
              <a:t>Е.А. </a:t>
            </a:r>
            <a:r>
              <a:rPr lang="ru-RU" sz="1400" dirty="0" smtClean="0"/>
              <a:t>Фенелонова.</a:t>
            </a:r>
          </a:p>
          <a:p>
            <a:pPr algn="ctr"/>
            <a:r>
              <a:rPr lang="ru-RU" sz="1400" dirty="0" smtClean="0"/>
              <a:t>«передовым опытом может быть назван лишь такой новый опыт, который отражает более эффективные способы  использования условий и средств библиотечной работы, направленных не только  на создание ранее неизвестных форм и методов работы, но и на совершенствование уже известных и давно применяемых, или на возобновление в новых условиях незаслуженно забытых форм и методик</a:t>
            </a:r>
            <a:r>
              <a:rPr lang="ru-RU" sz="1400" dirty="0" smtClean="0"/>
              <a:t>» (</a:t>
            </a:r>
            <a:r>
              <a:rPr lang="ru-RU" sz="1400" dirty="0" smtClean="0"/>
              <a:t>А</a:t>
            </a:r>
            <a:r>
              <a:rPr lang="ru-RU" sz="1400" dirty="0" smtClean="0"/>
              <a:t>.Н. Ванеев) </a:t>
            </a:r>
          </a:p>
          <a:p>
            <a:pPr algn="ctr"/>
            <a:r>
              <a:rPr lang="ru-RU" sz="1400" i="1" dirty="0" smtClean="0"/>
              <a:t>опыт работы современных российских библиотек в условиях культурного и языкового многообразия является </a:t>
            </a:r>
            <a:r>
              <a:rPr lang="ru-RU" sz="1400" i="1" dirty="0" smtClean="0"/>
              <a:t>новшеством. </a:t>
            </a:r>
            <a:endParaRPr lang="ru-RU"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404664"/>
            <a:ext cx="8363272" cy="1661120"/>
          </a:xfrm>
        </p:spPr>
        <p:txBody>
          <a:bodyPr>
            <a:noAutofit/>
          </a:bodyPr>
          <a:lstStyle/>
          <a:p>
            <a:pPr algn="ctr"/>
            <a:r>
              <a:rPr lang="ru-RU" sz="1400" dirty="0" smtClean="0"/>
              <a:t>Система </a:t>
            </a:r>
            <a:r>
              <a:rPr lang="ru-RU" sz="1400" dirty="0" smtClean="0"/>
              <a:t>методических </a:t>
            </a:r>
            <a:r>
              <a:rPr lang="ru-RU" sz="1400" dirty="0" smtClean="0"/>
              <a:t>изданий для библиотек - издания различных </a:t>
            </a:r>
            <a:r>
              <a:rPr lang="ru-RU" sz="1400" dirty="0" smtClean="0"/>
              <a:t>типов и видов, имеющие конкретные задачи, но  в совокупности способствующие выполнению функций методического обеспечения  библиотечной деятельности: информационной, педагогической, организационной</a:t>
            </a:r>
            <a:r>
              <a:rPr lang="ru-RU" sz="1400" dirty="0" smtClean="0"/>
              <a:t>.</a:t>
            </a:r>
            <a:br>
              <a:rPr lang="ru-RU" sz="1400" dirty="0" smtClean="0"/>
            </a:br>
            <a:r>
              <a:rPr lang="ru-RU" sz="1400" dirty="0" smtClean="0"/>
              <a:t>  </a:t>
            </a:r>
            <a:r>
              <a:rPr lang="ru-RU" sz="1400" dirty="0" smtClean="0"/>
              <a:t/>
            </a:r>
            <a:br>
              <a:rPr lang="ru-RU" sz="1400" dirty="0" smtClean="0"/>
            </a:br>
            <a:r>
              <a:rPr lang="ru-RU" sz="1400" dirty="0" smtClean="0"/>
              <a:t>  </a:t>
            </a:r>
            <a:r>
              <a:rPr lang="ru-RU" sz="2800" dirty="0" smtClean="0"/>
              <a:t/>
            </a:r>
            <a:br>
              <a:rPr lang="ru-RU" sz="2800" dirty="0" smtClean="0"/>
            </a:br>
            <a:endParaRPr lang="ru-RU" sz="2800" dirty="0"/>
          </a:p>
        </p:txBody>
      </p:sp>
      <p:sp>
        <p:nvSpPr>
          <p:cNvPr id="6" name="Содержимое 5"/>
          <p:cNvSpPr>
            <a:spLocks noGrp="1"/>
          </p:cNvSpPr>
          <p:nvPr>
            <p:ph sz="half" idx="1"/>
          </p:nvPr>
        </p:nvSpPr>
        <p:spPr/>
        <p:txBody>
          <a:bodyPr>
            <a:normAutofit fontScale="92500" lnSpcReduction="10000"/>
          </a:bodyPr>
          <a:lstStyle/>
          <a:p>
            <a:pPr lvl="0" algn="ctr"/>
            <a:r>
              <a:rPr lang="ru-RU" sz="1400" i="1" dirty="0" smtClean="0"/>
              <a:t>методические пособия</a:t>
            </a:r>
            <a:r>
              <a:rPr lang="ru-RU" sz="1400" dirty="0" smtClean="0"/>
              <a:t>: практические руководства; методические разработки в помощь организации в библиотеках  различных мероприятий (инсталляция выставок, оформление стендов, проведение массовых мероприятий и т.д.); </a:t>
            </a:r>
            <a:endParaRPr lang="ru-RU" sz="1400" dirty="0" smtClean="0"/>
          </a:p>
          <a:p>
            <a:pPr lvl="0" algn="ctr"/>
            <a:r>
              <a:rPr lang="ru-RU" sz="1400" i="1" dirty="0" smtClean="0"/>
              <a:t>инструктивно-методические пособия</a:t>
            </a:r>
            <a:r>
              <a:rPr lang="ru-RU" sz="1400" dirty="0" smtClean="0"/>
              <a:t>:</a:t>
            </a:r>
            <a:r>
              <a:rPr lang="ru-RU" sz="1400" i="1" dirty="0" smtClean="0"/>
              <a:t> </a:t>
            </a:r>
            <a:r>
              <a:rPr lang="ru-RU" sz="1400" dirty="0" smtClean="0"/>
              <a:t>методические рекомендации, основанные на результатах научных исследований и изучении передового библиотечного опыта и определяющие наиболее целесообразный порядок выполнения конкретных библиотечных работ</a:t>
            </a:r>
            <a:r>
              <a:rPr lang="ru-RU" sz="1400" dirty="0" smtClean="0"/>
              <a:t>;</a:t>
            </a:r>
          </a:p>
          <a:p>
            <a:pPr lvl="0" algn="ctr"/>
            <a:r>
              <a:rPr lang="ru-RU" sz="1400" i="1" dirty="0" smtClean="0"/>
              <a:t>учебно-методические пособия</a:t>
            </a:r>
            <a:r>
              <a:rPr lang="ru-RU" sz="1400" dirty="0" smtClean="0"/>
              <a:t>:</a:t>
            </a:r>
            <a:r>
              <a:rPr lang="ru-RU" sz="1400" i="1" dirty="0" smtClean="0"/>
              <a:t> </a:t>
            </a:r>
            <a:r>
              <a:rPr lang="ru-RU" sz="1400" dirty="0" smtClean="0"/>
              <a:t>учебные планы и программы курсов, семинаров, практикумов, школ передового опыта, университетов библиотечного работника; учебно-методические материалы в помощь проведению занятий по повышению квалификации (разработки отдельных занятий, содержащие советы по их содержанию и методике </a:t>
            </a:r>
            <a:r>
              <a:rPr lang="ru-RU" sz="1400" dirty="0" smtClean="0"/>
              <a:t>проведения)</a:t>
            </a:r>
            <a:r>
              <a:rPr lang="ru-RU" sz="1400" dirty="0" smtClean="0"/>
              <a:t>.</a:t>
            </a:r>
          </a:p>
          <a:p>
            <a:endParaRPr lang="ru-RU" dirty="0"/>
          </a:p>
        </p:txBody>
      </p:sp>
      <p:sp>
        <p:nvSpPr>
          <p:cNvPr id="7" name="Содержимое 6"/>
          <p:cNvSpPr>
            <a:spLocks noGrp="1"/>
          </p:cNvSpPr>
          <p:nvPr>
            <p:ph sz="half" idx="2"/>
          </p:nvPr>
        </p:nvSpPr>
        <p:spPr/>
        <p:txBody>
          <a:bodyPr>
            <a:normAutofit fontScale="92500" lnSpcReduction="10000"/>
          </a:bodyPr>
          <a:lstStyle/>
          <a:p>
            <a:pPr lvl="0" algn="ctr"/>
            <a:r>
              <a:rPr lang="ru-RU" sz="1300" i="1" dirty="0" smtClean="0"/>
              <a:t>информационные пособия</a:t>
            </a:r>
            <a:r>
              <a:rPr lang="ru-RU" sz="1300" dirty="0" smtClean="0"/>
              <a:t>: информационные бюллетени; тезисы  докладов и сообщений научно-практических конференций, семинаров, совещаний и т.д.;   </a:t>
            </a:r>
            <a:endParaRPr lang="ru-RU" sz="1300" dirty="0" smtClean="0"/>
          </a:p>
          <a:p>
            <a:pPr algn="ctr"/>
            <a:r>
              <a:rPr lang="ru-RU" sz="1400" i="1" dirty="0" smtClean="0"/>
              <a:t>описания библиотечных новшеств</a:t>
            </a:r>
            <a:r>
              <a:rPr lang="ru-RU" sz="1400" dirty="0" smtClean="0"/>
              <a:t>:</a:t>
            </a:r>
            <a:r>
              <a:rPr lang="ru-RU" sz="1400" i="1" dirty="0" smtClean="0"/>
              <a:t> </a:t>
            </a:r>
            <a:r>
              <a:rPr lang="ru-RU" sz="1400" dirty="0" smtClean="0"/>
              <a:t>брошюры об опыте работы; сборники об опыте работы библиотек;</a:t>
            </a:r>
          </a:p>
          <a:p>
            <a:pPr algn="ctr"/>
            <a:r>
              <a:rPr lang="ru-RU" sz="1400" i="1" dirty="0" smtClean="0"/>
              <a:t>библиографические пособия</a:t>
            </a:r>
            <a:r>
              <a:rPr lang="ru-RU" sz="1400" dirty="0" smtClean="0"/>
              <a:t>: информационные и рекомендательные указатели литературы по </a:t>
            </a:r>
            <a:r>
              <a:rPr lang="ru-RU" sz="1400" dirty="0" err="1" smtClean="0"/>
              <a:t>мультикультурному</a:t>
            </a:r>
            <a:r>
              <a:rPr lang="ru-RU" sz="1400" dirty="0" smtClean="0"/>
              <a:t> библиотечному делу; обзоры методических изданий  в целях информирования библиотекарей о новой литературе по данной теме, содержащие ее критическую оценку; рецензии на методические издания   в целях оценки конкретного издания методического </a:t>
            </a:r>
            <a:r>
              <a:rPr lang="ru-RU" sz="1400" dirty="0" smtClean="0"/>
              <a:t>центра;</a:t>
            </a:r>
          </a:p>
          <a:p>
            <a:pPr lvl="0" algn="ctr"/>
            <a:r>
              <a:rPr lang="ru-RU" sz="1400" i="1" dirty="0" smtClean="0"/>
              <a:t>издания комплексного характера</a:t>
            </a:r>
            <a:r>
              <a:rPr lang="ru-RU" sz="1400" dirty="0" smtClean="0"/>
              <a:t>: методико-библиографические пособия; библиотечные сборники (бюллетени: методические консультации, разработки, инструктивно-информационные материалы, описания библиотечных новшеств и т.д.).</a:t>
            </a:r>
          </a:p>
          <a:p>
            <a:endParaRPr lang="ru-RU" sz="1400" dirty="0" smtClean="0"/>
          </a:p>
          <a:p>
            <a:pPr lvl="0"/>
            <a:endParaRPr lang="ru-RU" sz="1300" dirty="0" smtClean="0"/>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pPr algn="ctr"/>
            <a:r>
              <a:rPr lang="ru-RU" sz="2400" dirty="0" smtClean="0"/>
              <a:t>Стратегия  </a:t>
            </a:r>
            <a:r>
              <a:rPr lang="ru-RU" sz="2400" dirty="0" smtClean="0"/>
              <a:t>государственной национальной политики  Российской Федерации  на период  до 2025 года </a:t>
            </a:r>
            <a:endParaRPr lang="ru-RU" sz="2400" dirty="0"/>
          </a:p>
        </p:txBody>
      </p:sp>
      <p:sp>
        <p:nvSpPr>
          <p:cNvPr id="6" name="Содержимое 5"/>
          <p:cNvSpPr>
            <a:spLocks noGrp="1"/>
          </p:cNvSpPr>
          <p:nvPr>
            <p:ph idx="1"/>
          </p:nvPr>
        </p:nvSpPr>
        <p:spPr/>
        <p:txBody>
          <a:bodyPr>
            <a:normAutofit fontScale="62500" lnSpcReduction="20000"/>
          </a:bodyPr>
          <a:lstStyle/>
          <a:p>
            <a:pPr algn="ctr">
              <a:buNone/>
            </a:pPr>
            <a:r>
              <a:rPr lang="ru-RU" dirty="0" smtClean="0"/>
              <a:t>«Российская </a:t>
            </a:r>
            <a:r>
              <a:rPr lang="ru-RU" dirty="0" smtClean="0"/>
              <a:t>Федерация  является  одним из крупнейших  многонациональных (</a:t>
            </a:r>
            <a:r>
              <a:rPr lang="ru-RU" dirty="0" err="1" smtClean="0"/>
              <a:t>полиэтнических</a:t>
            </a:r>
            <a:r>
              <a:rPr lang="ru-RU" dirty="0" smtClean="0"/>
              <a:t>) государств мира. На ее территории проживают представители  190 национальностей (по данным Всероссийской переписи населения 2010 г., сформированным на основе самоопределения граждан). Большинство народов России на протяжении веков формировались на  территории современного Российского государства и внесли свой вклад в развитие российской государственности и культуры. </a:t>
            </a:r>
            <a:r>
              <a:rPr lang="ru-RU" b="1" i="1" dirty="0" smtClean="0"/>
              <a:t>Культурное и языковое многообразие народов России защищено государством. </a:t>
            </a:r>
            <a:r>
              <a:rPr lang="ru-RU" dirty="0" smtClean="0"/>
              <a:t>В Российской Федерации используются 277 языков и диалектов, в государственной системе образования используются 89 языков, из них  30 — в качестве языка обучения, 59 — в качестве предмета обучения. Многообразие национального (этнического) состава и религиозной принадлежности населения России, исторический опыт  межкультурного и  межрелигиозного взаимодействия, сохранение и развитие традиций проживающих на ее территории народов являются общим достоянием российской нации, служат фактором укрепления российской государственности»</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pPr algn="ctr"/>
            <a:r>
              <a:rPr lang="ru-RU" sz="2400" dirty="0" smtClean="0"/>
              <a:t>Российская Федерация имеет свою </a:t>
            </a:r>
            <a:r>
              <a:rPr lang="ru-RU" sz="2400" b="1" i="1" dirty="0" smtClean="0"/>
              <a:t>специфику </a:t>
            </a:r>
            <a:r>
              <a:rPr lang="ru-RU" sz="2400" dirty="0" smtClean="0"/>
              <a:t>библиотечного обслуживания мультикультурного населения.</a:t>
            </a:r>
            <a:endParaRPr lang="ru-RU" sz="2400" dirty="0"/>
          </a:p>
        </p:txBody>
      </p:sp>
      <p:sp>
        <p:nvSpPr>
          <p:cNvPr id="5" name="Текст 4"/>
          <p:cNvSpPr>
            <a:spLocks noGrp="1"/>
          </p:cNvSpPr>
          <p:nvPr>
            <p:ph type="body" idx="1"/>
          </p:nvPr>
        </p:nvSpPr>
        <p:spPr/>
        <p:txBody>
          <a:bodyPr/>
          <a:lstStyle/>
          <a:p>
            <a:r>
              <a:rPr lang="ru-RU" dirty="0" smtClean="0"/>
              <a:t>                Россия</a:t>
            </a:r>
            <a:endParaRPr lang="ru-RU" dirty="0"/>
          </a:p>
        </p:txBody>
      </p:sp>
      <p:sp>
        <p:nvSpPr>
          <p:cNvPr id="7" name="Текст 6"/>
          <p:cNvSpPr>
            <a:spLocks noGrp="1"/>
          </p:cNvSpPr>
          <p:nvPr>
            <p:ph type="body" sz="half" idx="3"/>
          </p:nvPr>
        </p:nvSpPr>
        <p:spPr/>
        <p:txBody>
          <a:bodyPr/>
          <a:lstStyle/>
          <a:p>
            <a:r>
              <a:rPr lang="ru-RU" dirty="0" smtClean="0"/>
              <a:t>                Европа</a:t>
            </a:r>
            <a:endParaRPr lang="ru-RU" dirty="0"/>
          </a:p>
        </p:txBody>
      </p:sp>
      <p:sp>
        <p:nvSpPr>
          <p:cNvPr id="6" name="Содержимое 5"/>
          <p:cNvSpPr>
            <a:spLocks noGrp="1"/>
          </p:cNvSpPr>
          <p:nvPr>
            <p:ph sz="quarter" idx="2"/>
          </p:nvPr>
        </p:nvSpPr>
        <p:spPr/>
        <p:txBody>
          <a:bodyPr>
            <a:normAutofit fontScale="62500" lnSpcReduction="20000"/>
          </a:bodyPr>
          <a:lstStyle/>
          <a:p>
            <a:pPr algn="ctr"/>
            <a:r>
              <a:rPr lang="ru-RU" dirty="0" smtClean="0"/>
              <a:t>Россия — страна, в  которой практически во всех субъектах присутствуют представители  этнических меньшинств (к ним же относятся коренные малочисленные народы), а сами субъекты в силу сложившихся исторических причин являются </a:t>
            </a:r>
            <a:r>
              <a:rPr lang="ru-RU" dirty="0" err="1" smtClean="0"/>
              <a:t>полиэтничными</a:t>
            </a:r>
            <a:r>
              <a:rPr lang="ru-RU" dirty="0" smtClean="0"/>
              <a:t>;</a:t>
            </a:r>
          </a:p>
          <a:p>
            <a:pPr algn="ctr"/>
            <a:r>
              <a:rPr lang="ru-RU" dirty="0" smtClean="0"/>
              <a:t> </a:t>
            </a:r>
            <a:r>
              <a:rPr lang="ru-RU" i="1" dirty="0" smtClean="0"/>
              <a:t>Культурное и языковое многообразие является исторической основой  российской </a:t>
            </a:r>
            <a:r>
              <a:rPr lang="ru-RU" i="1" dirty="0" smtClean="0"/>
              <a:t>государственности</a:t>
            </a:r>
            <a:r>
              <a:rPr lang="ru-RU" dirty="0" smtClean="0"/>
              <a:t>;</a:t>
            </a:r>
          </a:p>
          <a:p>
            <a:pPr algn="ctr"/>
            <a:r>
              <a:rPr lang="ru-RU" dirty="0" smtClean="0"/>
              <a:t>Исторический опыт России  является более положительным, чем Европы. Он помогает нам понять, как различные культуры и религии сумели мирно сосуществовать в толерантности и взаимном </a:t>
            </a:r>
            <a:r>
              <a:rPr lang="ru-RU" dirty="0" smtClean="0"/>
              <a:t>уважении</a:t>
            </a:r>
            <a:r>
              <a:rPr lang="ru-RU" dirty="0" smtClean="0"/>
              <a:t> </a:t>
            </a:r>
            <a:r>
              <a:rPr lang="ru-RU" dirty="0" smtClean="0"/>
              <a:t>. Поэтому</a:t>
            </a:r>
            <a:r>
              <a:rPr lang="ru-RU" dirty="0" smtClean="0"/>
              <a:t>,  в </a:t>
            </a:r>
            <a:r>
              <a:rPr lang="ru-RU" dirty="0" smtClean="0"/>
              <a:t>нашей стране </a:t>
            </a:r>
            <a:r>
              <a:rPr lang="ru-RU" dirty="0" smtClean="0"/>
              <a:t>можно говорить о  </a:t>
            </a:r>
            <a:r>
              <a:rPr lang="ru-RU" dirty="0" err="1" smtClean="0"/>
              <a:t>мультикультурном</a:t>
            </a:r>
            <a:r>
              <a:rPr lang="ru-RU" dirty="0" smtClean="0"/>
              <a:t> библиотечном обслуживании,  как мигрантов, так и представителей различных национальностей, на протяжении долгого времени проживающих в условиях того или иного региона. </a:t>
            </a:r>
            <a:r>
              <a:rPr lang="ru-RU" dirty="0" smtClean="0"/>
              <a:t> </a:t>
            </a:r>
            <a:endParaRPr lang="ru-RU" dirty="0" smtClean="0"/>
          </a:p>
          <a:p>
            <a:endParaRPr lang="ru-RU" dirty="0"/>
          </a:p>
        </p:txBody>
      </p:sp>
      <p:sp>
        <p:nvSpPr>
          <p:cNvPr id="8" name="Содержимое 7"/>
          <p:cNvSpPr>
            <a:spLocks noGrp="1"/>
          </p:cNvSpPr>
          <p:nvPr>
            <p:ph sz="quarter" idx="4"/>
          </p:nvPr>
        </p:nvSpPr>
        <p:spPr/>
        <p:txBody>
          <a:bodyPr>
            <a:normAutofit/>
          </a:bodyPr>
          <a:lstStyle/>
          <a:p>
            <a:r>
              <a:rPr lang="ru-RU" sz="1400" dirty="0" smtClean="0"/>
              <a:t>В Европе, в период расцвета в ней  национальных государств (с 1870-1945гг.), общепринятым был принцип, согласно которому все живущие в определенном государстве люди должны были  ассимилироваться с господствующей в этом государстве жизненной моделью. </a:t>
            </a:r>
            <a:endParaRPr lang="ru-RU"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dirty="0" smtClean="0"/>
              <a:t>Какие направления методического обеспечения   деятельности библиотек по обслуживанию мультикультурного населения  нам представляются наиболее актуальными?</a:t>
            </a:r>
            <a:endParaRPr lang="ru-RU" sz="2000" dirty="0"/>
          </a:p>
        </p:txBody>
      </p:sp>
      <p:sp>
        <p:nvSpPr>
          <p:cNvPr id="3" name="Содержимое 2"/>
          <p:cNvSpPr>
            <a:spLocks noGrp="1"/>
          </p:cNvSpPr>
          <p:nvPr>
            <p:ph idx="1"/>
          </p:nvPr>
        </p:nvSpPr>
        <p:spPr/>
        <p:txBody>
          <a:bodyPr>
            <a:normAutofit/>
          </a:bodyPr>
          <a:lstStyle/>
          <a:p>
            <a:pPr lvl="0" algn="ctr"/>
            <a:r>
              <a:rPr lang="ru-RU" sz="1600" dirty="0" smtClean="0"/>
              <a:t>первостепенное значение мы придаем  проведению </a:t>
            </a:r>
            <a:r>
              <a:rPr lang="ru-RU" sz="1600" i="1" dirty="0" smtClean="0"/>
              <a:t>методического  мониторинга</a:t>
            </a:r>
            <a:r>
              <a:rPr lang="ru-RU" sz="1600" dirty="0" smtClean="0"/>
              <a:t>. </a:t>
            </a:r>
            <a:r>
              <a:rPr lang="ru-RU" sz="1600" dirty="0" smtClean="0"/>
              <a:t> </a:t>
            </a:r>
            <a:r>
              <a:rPr lang="ru-RU" sz="1600" dirty="0" smtClean="0"/>
              <a:t>Он  заключается в анализе  состояния, обобщения и дальнейшего развития направлений  обслуживания  мультикультурного населения в библиотеках нашей страны.  Результаты мониторинга должны постоянно отражаться на </a:t>
            </a:r>
            <a:r>
              <a:rPr lang="ru-RU" sz="1600" dirty="0" err="1" smtClean="0"/>
              <a:t>веб-сайте</a:t>
            </a:r>
            <a:r>
              <a:rPr lang="ru-RU" sz="1600" dirty="0" smtClean="0"/>
              <a:t>  Круглого </a:t>
            </a:r>
            <a:r>
              <a:rPr lang="ru-RU" sz="1600" dirty="0" smtClean="0"/>
              <a:t>стола РБА;</a:t>
            </a:r>
          </a:p>
          <a:p>
            <a:pPr algn="ctr"/>
            <a:r>
              <a:rPr lang="ru-RU" sz="1600" dirty="0" smtClean="0"/>
              <a:t>разработать </a:t>
            </a:r>
            <a:r>
              <a:rPr lang="ru-RU" sz="1600" i="1" dirty="0" smtClean="0"/>
              <a:t>Модельный стандарт  деятельности  общедоступной библиотеки по обслуживанию мультикультурного населения</a:t>
            </a:r>
            <a:r>
              <a:rPr lang="ru-RU" sz="1600" dirty="0" smtClean="0"/>
              <a:t> </a:t>
            </a:r>
            <a:r>
              <a:rPr lang="ru-RU" sz="1600" dirty="0" smtClean="0"/>
              <a:t>, включив в него лучшие российские практики;</a:t>
            </a:r>
          </a:p>
          <a:p>
            <a:pPr algn="ctr"/>
            <a:r>
              <a:rPr lang="ru-RU" sz="1600" dirty="0" smtClean="0"/>
              <a:t>постоянно проводить </a:t>
            </a:r>
            <a:r>
              <a:rPr lang="ru-RU" sz="1600" i="1" dirty="0" smtClean="0"/>
              <a:t>научно-практические конференции и семинары </a:t>
            </a:r>
            <a:r>
              <a:rPr lang="ru-RU" sz="1600" dirty="0" smtClean="0"/>
              <a:t>с участием Круглого стола. Результаты их работы отражать на  </a:t>
            </a:r>
            <a:r>
              <a:rPr lang="ru-RU" sz="1600" dirty="0" err="1" smtClean="0"/>
              <a:t>веб-сайте</a:t>
            </a:r>
            <a:r>
              <a:rPr lang="ru-RU" sz="1600" dirty="0" smtClean="0"/>
              <a:t>;</a:t>
            </a:r>
          </a:p>
          <a:p>
            <a:pPr algn="ctr"/>
            <a:r>
              <a:rPr lang="ru-RU" sz="1600" i="1" dirty="0" smtClean="0"/>
              <a:t>издавать инструктивно-методические пособия  и руководства  для библиотек </a:t>
            </a:r>
            <a:r>
              <a:rPr lang="ru-RU" sz="1600" dirty="0" smtClean="0"/>
              <a:t>по проблемам мультикультурного библиотечного обслуживания</a:t>
            </a:r>
            <a:r>
              <a:rPr lang="ru-RU" sz="1600" dirty="0" smtClean="0"/>
              <a:t>;</a:t>
            </a:r>
          </a:p>
          <a:p>
            <a:pPr algn="ctr"/>
            <a:r>
              <a:rPr lang="ru-RU" sz="1600" i="1" dirty="0" smtClean="0"/>
              <a:t>анализировать зарубежные тенденции развития б</a:t>
            </a:r>
            <a:r>
              <a:rPr lang="ru-RU" sz="1600" dirty="0" smtClean="0"/>
              <a:t>иблиотек  в данном проблемном поле. Аналитические материалы размещать на </a:t>
            </a:r>
            <a:r>
              <a:rPr lang="ru-RU" sz="1600" dirty="0" err="1" smtClean="0"/>
              <a:t>веб-сайте</a:t>
            </a:r>
            <a:r>
              <a:rPr lang="ru-RU" sz="1600" dirty="0" smtClean="0"/>
              <a:t> Круглого </a:t>
            </a:r>
            <a:r>
              <a:rPr lang="ru-RU" sz="1600" dirty="0" smtClean="0"/>
              <a:t>стола.</a:t>
            </a:r>
            <a:endParaRPr lang="ru-RU" sz="1600" dirty="0" smtClean="0"/>
          </a:p>
          <a:p>
            <a:pPr lvl="0"/>
            <a:endParaRPr lang="ru-RU"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r>
              <a:rPr lang="en-US" dirty="0" smtClean="0"/>
              <a:t>   </a:t>
            </a:r>
            <a:r>
              <a:rPr lang="ru-RU" dirty="0" smtClean="0"/>
              <a:t>Благодарю за  внимание!</a:t>
            </a:r>
            <a:br>
              <a:rPr lang="ru-RU" dirty="0" smtClean="0"/>
            </a:br>
            <a:r>
              <a:rPr lang="en-US" dirty="0" smtClean="0"/>
              <a:t>             chadnova@rsl.ru</a:t>
            </a:r>
            <a:endParaRPr lang="ru-RU" dirty="0"/>
          </a:p>
        </p:txBody>
      </p:sp>
      <p:pic>
        <p:nvPicPr>
          <p:cNvPr id="4" name="Содержимое 3" descr="Frangipani Flowers.jpg"/>
          <p:cNvPicPr>
            <a:picLocks noGrp="1" noChangeAspect="1"/>
          </p:cNvPicPr>
          <p:nvPr>
            <p:ph idx="1"/>
          </p:nvPr>
        </p:nvPicPr>
        <p:blipFill>
          <a:blip r:embed="rId2" cstate="print"/>
          <a:stretch>
            <a:fillRect/>
          </a:stretch>
        </p:blipFill>
        <p:spPr>
          <a:xfrm>
            <a:off x="1689100" y="2249488"/>
            <a:ext cx="5765800" cy="432435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193</TotalTime>
  <Words>1266</Words>
  <Application>Microsoft Office PowerPoint</Application>
  <PresentationFormat>Экран (4:3)</PresentationFormat>
  <Paragraphs>57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Городская</vt:lpstr>
      <vt:lpstr>Методическое обеспечение деятельности  российских библиотек по  обслуживанию мультикультурного населения </vt:lpstr>
      <vt:lpstr>Cовременная методическая работа, направленная  в адрес других библиотек, присуща библиотекам, имеющим в соответствии с  Федеральным законом «О библиотечном деле» (ст.20)   и Федеральным законом «О внесении изменений в ФЗ «О библиотечном деле» от 03.06.2009 г. №119-ФЗ   статус центральных библиотек- национальные, краевые, областные, центральные городские и центральные районные  библиотеки .</vt:lpstr>
      <vt:lpstr>Система методического влияния на работу библиотек в мультикультурной среде  (реализуется в функциях) </vt:lpstr>
      <vt:lpstr>Направления методического обеспечения деятельности библиотек по обслуживанию мультикультурного населения (по схеме А.Н. Ванеева)</vt:lpstr>
      <vt:lpstr>Система методических изданий для библиотек - издания различных типов и видов, имеющие конкретные задачи, но  в совокупности способствующие выполнению функций методического обеспечения  библиотечной деятельности: информационной, педагогической, организационной.       </vt:lpstr>
      <vt:lpstr>Стратегия  государственной национальной политики  Российской Федерации  на период  до 2025 года </vt:lpstr>
      <vt:lpstr>Российская Федерация имеет свою специфику библиотечного обслуживания мультикультурного населения.</vt:lpstr>
      <vt:lpstr>Какие направления методического обеспечения   деятельности библиотек по обслуживанию мультикультурного населения  нам представляются наиболее актуальными?</vt:lpstr>
      <vt:lpstr>       Благодарю за  внимание!              chadnova@rsl.ru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И.В. чаднова, международная конференция «Библиотека как социальный институт сохранения и устойчивого развития культур и культурного самовыражения коренных народов Севера», Мурманск, 21 ноября 2012Г.</dc:title>
  <dc:creator>Чаднова Ирина Васильевна</dc:creator>
  <cp:lastModifiedBy>ChadnovaIV</cp:lastModifiedBy>
  <cp:revision>28</cp:revision>
  <dcterms:created xsi:type="dcterms:W3CDTF">2012-03-27T12:44:34Z</dcterms:created>
  <dcterms:modified xsi:type="dcterms:W3CDTF">2013-05-06T09:09:58Z</dcterms:modified>
</cp:coreProperties>
</file>