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8" r:id="rId2"/>
    <p:sldId id="261" r:id="rId3"/>
    <p:sldId id="256" r:id="rId4"/>
    <p:sldId id="257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F16A05"/>
    <a:srgbClr val="5F5F5F"/>
    <a:srgbClr val="336699"/>
    <a:srgbClr val="006666"/>
    <a:srgbClr val="006699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1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1BDE574-2766-45CC-BCC6-F129CCF3B936}" type="datetimeFigureOut">
              <a:rPr lang="ru-RU" smtClean="0"/>
              <a:pPr/>
              <a:t>14.05.2010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FBA108-215F-4235-8361-9CFB46D3DE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umbia.edu/cu/libraries/indiv/rare/guides/Abzug/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42844" y="785794"/>
            <a:ext cx="8568000" cy="2520000"/>
          </a:xfrm>
        </p:spPr>
        <p:txBody>
          <a:bodyPr>
            <a:noAutofit/>
          </a:bodyPr>
          <a:lstStyle/>
          <a:p>
            <a:r>
              <a:rPr lang="ru-RU" sz="3600" spc="-150" dirty="0" smtClean="0"/>
              <a:t>Архивное описание</a:t>
            </a:r>
            <a:r>
              <a:rPr lang="en-US" sz="3600" spc="-150" dirty="0" smtClean="0"/>
              <a:t> </a:t>
            </a:r>
            <a:r>
              <a:rPr lang="ru-RU" sz="3600" spc="-150" dirty="0" smtClean="0"/>
              <a:t>средствами формата MARC21:</a:t>
            </a:r>
            <a:r>
              <a:rPr lang="en-US" sz="3600" spc="-150" dirty="0" smtClean="0"/>
              <a:t/>
            </a:r>
            <a:br>
              <a:rPr lang="en-US" sz="3600" spc="-150" dirty="0" smtClean="0"/>
            </a:br>
            <a:r>
              <a:rPr lang="ru-RU" sz="3600" spc="-150" dirty="0" smtClean="0"/>
              <a:t>анализ и оценка использования</a:t>
            </a:r>
            <a:r>
              <a:rPr lang="en-US" sz="3600" spc="-150" dirty="0" smtClean="0"/>
              <a:t> </a:t>
            </a:r>
            <a:r>
              <a:rPr lang="ru-RU" sz="3600" spc="-150" dirty="0" smtClean="0"/>
              <a:t>для российской практики</a:t>
            </a:r>
            <a:endParaRPr lang="ru-RU" sz="3600" spc="-150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 b="1" dirty="0" smtClean="0">
                <a:solidFill>
                  <a:srgbClr val="003366"/>
                </a:solidFill>
              </a:rPr>
              <a:t>Масхулия Т.Л.</a:t>
            </a:r>
            <a:endParaRPr lang="en-US" sz="1800" b="1" dirty="0" smtClean="0">
              <a:solidFill>
                <a:srgbClr val="003366"/>
              </a:solidFill>
            </a:endParaRPr>
          </a:p>
          <a:p>
            <a:r>
              <a:rPr lang="ru-RU" sz="1800" b="1" dirty="0" smtClean="0">
                <a:solidFill>
                  <a:srgbClr val="003366"/>
                </a:solidFill>
              </a:rPr>
              <a:t>Селиванова Ю.Г.</a:t>
            </a:r>
            <a:endParaRPr lang="ru-RU" sz="1800" dirty="0" smtClean="0">
              <a:solidFill>
                <a:srgbClr val="003366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857232"/>
            <a:ext cx="4214842" cy="600076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535</a:t>
            </a:r>
            <a:r>
              <a:rPr lang="ru-RU" sz="2100" b="1" i="1" dirty="0" smtClean="0"/>
              <a:t> Местоположение оригинала/копии</a:t>
            </a:r>
          </a:p>
          <a:p>
            <a:pPr>
              <a:buNone/>
            </a:pPr>
            <a:r>
              <a:rPr lang="ru-RU" sz="1600" i="1" dirty="0" smtClean="0"/>
              <a:t>В поле приводится название и адрес хранилища, в котором хранится оригинал или копия описываемых материалов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Индикатор 1</a:t>
            </a:r>
            <a:r>
              <a:rPr lang="ru-RU" sz="1400" dirty="0" smtClean="0"/>
              <a:t>  </a:t>
            </a:r>
            <a:r>
              <a:rPr lang="ru-RU" sz="1400" b="1" dirty="0" smtClean="0"/>
              <a:t>1 = Держатель оригинала</a:t>
            </a:r>
          </a:p>
          <a:p>
            <a:pPr>
              <a:buNone/>
            </a:pPr>
            <a:r>
              <a:rPr lang="ru-RU" sz="1400" b="1" dirty="0" smtClean="0"/>
              <a:t>		      2 = Держатель дубликата</a:t>
            </a:r>
          </a:p>
          <a:p>
            <a:pPr>
              <a:buNone/>
            </a:pPr>
            <a:endParaRPr lang="ru-RU" sz="1400" dirty="0" smtClean="0"/>
          </a:p>
          <a:p>
            <a:pPr>
              <a:buClr>
                <a:srgbClr val="FF0000"/>
              </a:buClr>
            </a:pPr>
            <a:r>
              <a:rPr lang="en-US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535 1</a:t>
            </a:r>
            <a:r>
              <a:rPr lang="en-US" sz="1600" dirty="0" smtClean="0"/>
              <a:t># $a Originals in: South Carolina Library, University of South Carolina; $b Columbia, S.C.</a:t>
            </a:r>
            <a:endParaRPr lang="ru-RU" sz="1600" dirty="0" smtClean="0"/>
          </a:p>
          <a:p>
            <a:pPr>
              <a:buClr>
                <a:srgbClr val="FF0000"/>
              </a:buClr>
            </a:pPr>
            <a:r>
              <a:rPr lang="en-US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535 1</a:t>
            </a:r>
            <a:r>
              <a:rPr lang="en-US" sz="1600" dirty="0" smtClean="0"/>
              <a:t># $a Location of originals unknown</a:t>
            </a:r>
            <a:endParaRPr lang="ru-RU" sz="1600" dirty="0" smtClean="0"/>
          </a:p>
          <a:p>
            <a:pPr>
              <a:buClr>
                <a:srgbClr val="FF0000"/>
              </a:buClr>
            </a:pPr>
            <a:r>
              <a:rPr lang="en-US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535 1</a:t>
            </a:r>
            <a:r>
              <a:rPr lang="en-US" sz="1600" dirty="0" smtClean="0"/>
              <a:t># $a Originals retained by donor</a:t>
            </a:r>
            <a:endParaRPr lang="ru-RU" sz="1600" dirty="0" smtClean="0"/>
          </a:p>
          <a:p>
            <a:pPr>
              <a:buClr>
                <a:srgbClr val="FF0000"/>
              </a:buClr>
            </a:pPr>
            <a:endParaRPr lang="ru-RU" sz="1400" dirty="0" smtClean="0"/>
          </a:p>
          <a:p>
            <a:pPr>
              <a:buClr>
                <a:srgbClr val="FF0000"/>
              </a:buClr>
              <a:buNone/>
            </a:pPr>
            <a:r>
              <a:rPr lang="ru-RU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561</a:t>
            </a:r>
            <a:r>
              <a:rPr lang="ru-RU" sz="2100" b="1" i="1" dirty="0" smtClean="0"/>
              <a:t> История бытования, владельцы</a:t>
            </a:r>
          </a:p>
          <a:p>
            <a:pPr>
              <a:buClr>
                <a:srgbClr val="FF0000"/>
              </a:buClr>
              <a:buNone/>
            </a:pPr>
            <a:r>
              <a:rPr lang="ru-RU" sz="1500" i="1" dirty="0" smtClean="0"/>
              <a:t>В поле приводятся сведения относительно собственности и истории приобретения описываемых материалов от времени их создания до времени их доступности, включая время, в котором отдельные документы или группы документов были впервые собраны вместе в их настоящем расположении или порядке</a:t>
            </a:r>
          </a:p>
          <a:p>
            <a:pPr>
              <a:buClr>
                <a:srgbClr val="FF0000"/>
              </a:buClr>
              <a:buNone/>
            </a:pPr>
            <a:endParaRPr lang="ru-RU" sz="900" dirty="0" smtClean="0"/>
          </a:p>
          <a:p>
            <a:pPr>
              <a:buClr>
                <a:srgbClr val="FF0000"/>
              </a:buClr>
            </a:pPr>
            <a:r>
              <a:rPr lang="en-US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561</a:t>
            </a:r>
            <a:r>
              <a:rPr lang="en-US" sz="1600" dirty="0" smtClean="0"/>
              <a:t>##$a</a:t>
            </a:r>
            <a:r>
              <a:rPr lang="ru-RU" sz="1600" dirty="0" smtClean="0"/>
              <a:t> </a:t>
            </a:r>
            <a:r>
              <a:rPr lang="en-US" sz="1600" dirty="0" smtClean="0"/>
              <a:t>Purchased by George Lincoln Burr for A.D. White in 1876. White gave the manuscript to Columbia University Libraries in 1904</a:t>
            </a:r>
            <a:endParaRPr lang="ru-RU" sz="1600" i="1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786314" y="928670"/>
            <a:ext cx="392909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i="1" dirty="0" smtClean="0"/>
              <a:t>Соответствующих полей нет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285728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357166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857232"/>
            <a:ext cx="4429156" cy="6000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541</a:t>
            </a:r>
            <a:r>
              <a:rPr lang="ru-RU" sz="1800" b="1" i="1" dirty="0" smtClean="0"/>
              <a:t> Непосредственный источник комплектования (получения)</a:t>
            </a:r>
          </a:p>
          <a:p>
            <a:pPr>
              <a:spcAft>
                <a:spcPts val="600"/>
              </a:spcAft>
              <a:buNone/>
            </a:pPr>
            <a:r>
              <a:rPr lang="ru-RU" sz="1400" i="1" dirty="0" smtClean="0"/>
              <a:t>В поле приводится информация о непосредственном источнике комплектования описываемых материалов. Поле используется при описании редких, особо ценных, архивных и т.д. материалов</a:t>
            </a:r>
          </a:p>
          <a:p>
            <a:pPr>
              <a:buClr>
                <a:srgbClr val="FF0000"/>
              </a:buClr>
            </a:pP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541</a:t>
            </a:r>
            <a:r>
              <a:rPr lang="en-US" sz="1400" dirty="0" smtClean="0"/>
              <a:t> ## $a </a:t>
            </a:r>
            <a:r>
              <a:rPr lang="en-US" sz="1400" u="sng" dirty="0" smtClean="0"/>
              <a:t>Gift </a:t>
            </a:r>
            <a:r>
              <a:rPr lang="en-US" sz="1400" dirty="0" smtClean="0"/>
              <a:t>of Libby Anfinsen, $d 1998-2000, $e Accession #2000011,</a:t>
            </a:r>
            <a:r>
              <a:rPr lang="ru-RU" sz="1400" dirty="0" smtClean="0"/>
              <a:t> 2000-033, 2000-040</a:t>
            </a:r>
            <a:endParaRPr lang="ru-RU" sz="1600" dirty="0" smtClean="0"/>
          </a:p>
          <a:p>
            <a:pPr>
              <a:buClr>
                <a:srgbClr val="FF0000"/>
              </a:buClr>
              <a:buNone/>
            </a:pPr>
            <a:endParaRPr lang="ru-RU" sz="1400" dirty="0" smtClean="0"/>
          </a:p>
          <a:p>
            <a:pPr>
              <a:buClr>
                <a:srgbClr val="FF0000"/>
              </a:buCl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583</a:t>
            </a:r>
            <a:r>
              <a:rPr lang="ru-RU" sz="1800" b="1" i="1" dirty="0" smtClean="0"/>
              <a:t> Примечание о процессах обработки</a:t>
            </a:r>
          </a:p>
          <a:p>
            <a:pPr>
              <a:spcAft>
                <a:spcPts val="600"/>
              </a:spcAft>
              <a:buClr>
                <a:srgbClr val="FF0000"/>
              </a:buClr>
              <a:buNone/>
            </a:pPr>
            <a:r>
              <a:rPr lang="ru-RU" sz="1400" i="1" dirty="0" smtClean="0"/>
              <a:t>В поле приводится информация о процессах обработки, которые состоялись или не состоялись. Поле повторяется для записи различных процессов обработки</a:t>
            </a:r>
          </a:p>
          <a:p>
            <a:pPr>
              <a:buClr>
                <a:srgbClr val="FF0000"/>
              </a:buClr>
            </a:pP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583 </a:t>
            </a:r>
            <a:r>
              <a:rPr lang="ru-RU" sz="1400" dirty="0" smtClean="0"/>
              <a:t>## $3 </a:t>
            </a:r>
            <a:r>
              <a:rPr lang="en-US" sz="1400" dirty="0" smtClean="0"/>
              <a:t>Papers</a:t>
            </a:r>
            <a:r>
              <a:rPr lang="ru-RU" sz="1400" dirty="0" smtClean="0"/>
              <a:t> $</a:t>
            </a:r>
            <a:r>
              <a:rPr lang="en-US" sz="1400" dirty="0" smtClean="0"/>
              <a:t>a Processed</a:t>
            </a:r>
            <a:r>
              <a:rPr lang="ru-RU" sz="1400" dirty="0" smtClean="0"/>
              <a:t> $</a:t>
            </a:r>
            <a:r>
              <a:rPr lang="en-US" sz="1400" dirty="0" smtClean="0"/>
              <a:t>c</a:t>
            </a:r>
            <a:r>
              <a:rPr lang="ru-RU" sz="1400" dirty="0" smtClean="0"/>
              <a:t> 05/02/79 $</a:t>
            </a:r>
            <a:r>
              <a:rPr lang="en-US" sz="1400" dirty="0" smtClean="0"/>
              <a:t>k </a:t>
            </a:r>
            <a:r>
              <a:rPr lang="en-US" sz="1400" dirty="0" err="1" smtClean="0"/>
              <a:t>mbb</a:t>
            </a:r>
            <a:endParaRPr lang="ru-RU" sz="1400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786314" y="928670"/>
            <a:ext cx="392909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i="1" dirty="0" smtClean="0"/>
              <a:t>Соответствующих полей нет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285728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357166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1071546"/>
            <a:ext cx="4429156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555</a:t>
            </a:r>
            <a:r>
              <a:rPr lang="ru-RU" sz="1800" b="1" i="1" dirty="0" smtClean="0"/>
              <a:t> Примечание </a:t>
            </a:r>
            <a:r>
              <a:rPr lang="en-US" sz="1800" b="1" i="1" dirty="0" smtClean="0"/>
              <a:t>Finding Aids</a:t>
            </a:r>
            <a:endParaRPr lang="ru-RU" sz="1800" b="1" i="1" dirty="0" smtClean="0"/>
          </a:p>
          <a:p>
            <a:pPr>
              <a:spcAft>
                <a:spcPts val="600"/>
              </a:spcAft>
              <a:buNone/>
            </a:pPr>
            <a:r>
              <a:rPr lang="ru-RU" sz="1400" i="1" dirty="0" smtClean="0"/>
              <a:t>Поле содержит сведения о наличии внешних по отношению к описываемому материалу библиографических указателей. Для архивных материалов поле содержит информацию о наличии полного архивного описания и генерирующую ссылку к этому описанию. Поле используется, когда в электронном каталоге  формируется </a:t>
            </a:r>
            <a:r>
              <a:rPr lang="en-US" sz="1400" b="1" i="1" dirty="0" smtClean="0"/>
              <a:t>MARC-</a:t>
            </a:r>
            <a:r>
              <a:rPr lang="ru-RU" sz="1400" b="1" i="1" dirty="0" smtClean="0"/>
              <a:t>запись только на уровень фонда, а полное архивное описание формируется в формате </a:t>
            </a:r>
            <a:r>
              <a:rPr lang="en-US" sz="1400" b="1" i="1" dirty="0" smtClean="0"/>
              <a:t>EAD</a:t>
            </a:r>
            <a:endParaRPr lang="ru-RU" sz="1400" b="1" i="1" dirty="0" smtClean="0"/>
          </a:p>
          <a:p>
            <a:pPr>
              <a:spcAft>
                <a:spcPts val="600"/>
              </a:spcAft>
              <a:buNone/>
            </a:pPr>
            <a:endParaRPr lang="ru-RU" sz="1400" b="1" i="1" dirty="0" smtClean="0"/>
          </a:p>
          <a:p>
            <a:pPr>
              <a:buNone/>
            </a:pP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Links to finding aids:</a:t>
            </a:r>
            <a:endParaRPr lang="ru-RU" sz="17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800" dirty="0" smtClean="0"/>
              <a:t> </a:t>
            </a:r>
            <a:endParaRPr lang="ru-RU" sz="800" dirty="0" smtClean="0"/>
          </a:p>
          <a:p>
            <a:pPr>
              <a:buClr>
                <a:srgbClr val="FF0000"/>
              </a:buClr>
            </a:pPr>
            <a:r>
              <a:rPr lang="pl-PL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555 </a:t>
            </a:r>
            <a:r>
              <a:rPr lang="pl-PL" sz="1400" dirty="0" smtClean="0"/>
              <a:t>0#</a:t>
            </a:r>
            <a:r>
              <a:rPr lang="en-US" sz="1400" dirty="0" smtClean="0"/>
              <a:t> </a:t>
            </a:r>
            <a:r>
              <a:rPr lang="pl-PL" sz="1400" dirty="0" smtClean="0"/>
              <a:t>$u</a:t>
            </a:r>
            <a:r>
              <a:rPr lang="en-US" sz="1400" dirty="0" smtClean="0"/>
              <a:t> </a:t>
            </a:r>
            <a:r>
              <a:rPr lang="pl-PL" sz="1300" b="1" u="sng" dirty="0" smtClean="0">
                <a:hlinkClick r:id="rId2"/>
              </a:rPr>
              <a:t>http://www.columbia.edu/</a:t>
            </a:r>
            <a:r>
              <a:rPr lang="en-US" sz="1300" b="1" u="sng" dirty="0" smtClean="0">
                <a:hlinkClick r:id="rId2"/>
              </a:rPr>
              <a:t> </a:t>
            </a:r>
            <a:r>
              <a:rPr lang="pl-PL" sz="1300" b="1" u="sng" dirty="0" smtClean="0">
                <a:hlinkClick r:id="rId2"/>
              </a:rPr>
              <a:t>cu/libraries/indiv/rare/guides/Abzug/</a:t>
            </a:r>
            <a:endParaRPr lang="ru-RU" sz="1300" b="1" dirty="0" smtClean="0"/>
          </a:p>
          <a:p>
            <a:pPr>
              <a:buClr>
                <a:srgbClr val="FF0000"/>
              </a:buClr>
              <a:buNone/>
            </a:pPr>
            <a:endParaRPr lang="ru-RU" sz="1400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786314" y="1071546"/>
            <a:ext cx="3929090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i="1" dirty="0" smtClean="0"/>
              <a:t>Соответствующего поля нет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285728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357166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1071546"/>
            <a:ext cx="4429156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2000" b="1" i="1" dirty="0" smtClean="0"/>
              <a:t> Термин / Профессия</a:t>
            </a:r>
          </a:p>
          <a:p>
            <a:pPr>
              <a:spcAft>
                <a:spcPts val="1200"/>
              </a:spcAft>
              <a:buNone/>
            </a:pPr>
            <a:r>
              <a:rPr lang="ru-RU" sz="1400" i="1" dirty="0" smtClean="0"/>
              <a:t>Поле содержит термины о профессии и области деятельности, отраженные в описываемых материалах. Не используются коды отношений для создателей документа, если это действительно не отражает содержание документов</a:t>
            </a:r>
          </a:p>
          <a:p>
            <a:pPr>
              <a:buNone/>
            </a:pPr>
            <a:r>
              <a:rPr lang="ru-RU" sz="1400" b="1" dirty="0" smtClean="0"/>
              <a:t>Основные источники терминов включают:</a:t>
            </a:r>
          </a:p>
          <a:p>
            <a:pPr>
              <a:buClr>
                <a:srgbClr val="FF0000"/>
              </a:buClr>
              <a:buNone/>
            </a:pPr>
            <a:r>
              <a:rPr lang="en-US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aat</a:t>
            </a:r>
            <a:r>
              <a:rPr lang="ru-RU" sz="1800" dirty="0" smtClean="0"/>
              <a:t>  </a:t>
            </a:r>
            <a:r>
              <a:rPr lang="ru-RU" sz="1800" b="1" dirty="0" smtClean="0"/>
              <a:t>-</a:t>
            </a:r>
            <a:r>
              <a:rPr lang="ru-RU" sz="1800" dirty="0" smtClean="0"/>
              <a:t> </a:t>
            </a:r>
            <a:r>
              <a:rPr lang="ru-RU" sz="1700" b="1" i="1" dirty="0" smtClean="0">
                <a:solidFill>
                  <a:srgbClr val="002060"/>
                </a:solidFill>
              </a:rPr>
              <a:t>Тезаурус по искусству и архитектуре</a:t>
            </a:r>
          </a:p>
          <a:p>
            <a:pPr>
              <a:buClr>
                <a:srgbClr val="FF0000"/>
              </a:buClr>
              <a:buNone/>
            </a:pPr>
            <a:r>
              <a:rPr lang="en-US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lcsh</a:t>
            </a:r>
            <a:r>
              <a:rPr lang="ru-RU" sz="1800" dirty="0" smtClean="0"/>
              <a:t> </a:t>
            </a:r>
            <a:r>
              <a:rPr lang="ru-RU" sz="1800" b="1" dirty="0" smtClean="0"/>
              <a:t>-</a:t>
            </a:r>
            <a:r>
              <a:rPr lang="ru-RU" sz="1800" dirty="0" smtClean="0"/>
              <a:t> </a:t>
            </a:r>
            <a:r>
              <a:rPr lang="ru-RU" sz="1700" b="1" i="1" dirty="0" smtClean="0">
                <a:solidFill>
                  <a:srgbClr val="002060"/>
                </a:solidFill>
              </a:rPr>
              <a:t>Список предметных рубрик Библиотеки Конгресса</a:t>
            </a:r>
          </a:p>
          <a:p>
            <a:pPr>
              <a:buNone/>
            </a:pPr>
            <a:endParaRPr lang="ru-RU" sz="800" dirty="0" smtClean="0"/>
          </a:p>
          <a:p>
            <a:pPr>
              <a:buNone/>
            </a:pPr>
            <a:endParaRPr lang="ru-RU" sz="800" dirty="0" smtClean="0"/>
          </a:p>
          <a:p>
            <a:pPr>
              <a:buNone/>
            </a:pPr>
            <a:endParaRPr lang="ru-RU" sz="800" dirty="0" smtClean="0"/>
          </a:p>
          <a:p>
            <a:pPr>
              <a:buClr>
                <a:srgbClr val="FF0000"/>
              </a:buClr>
            </a:pPr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656</a:t>
            </a:r>
            <a:r>
              <a:rPr lang="ru-RU" sz="1600" dirty="0" smtClean="0"/>
              <a:t> #7 $</a:t>
            </a:r>
            <a:r>
              <a:rPr lang="en-US" sz="1600" dirty="0" smtClean="0"/>
              <a:t>a Politicians</a:t>
            </a:r>
            <a:r>
              <a:rPr lang="ru-RU" sz="1600" dirty="0" smtClean="0"/>
              <a:t>. $2 </a:t>
            </a:r>
            <a:r>
              <a:rPr lang="en-US" sz="1600" dirty="0" err="1" smtClean="0"/>
              <a:t>lcsh</a:t>
            </a:r>
            <a:r>
              <a:rPr lang="en-US" sz="1600" dirty="0" smtClean="0"/>
              <a:t> </a:t>
            </a:r>
            <a:endParaRPr lang="ru-RU" sz="1600" dirty="0" smtClean="0"/>
          </a:p>
          <a:p>
            <a:pPr>
              <a:buClr>
                <a:srgbClr val="FF0000"/>
              </a:buClr>
            </a:pPr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656</a:t>
            </a:r>
            <a:r>
              <a:rPr lang="ru-RU" sz="1600" dirty="0" smtClean="0"/>
              <a:t> #7 $</a:t>
            </a:r>
            <a:r>
              <a:rPr lang="en-US" sz="1600" dirty="0" smtClean="0"/>
              <a:t>a </a:t>
            </a:r>
            <a:r>
              <a:rPr lang="ru-RU" sz="1600" dirty="0" err="1" smtClean="0"/>
              <a:t>Public</a:t>
            </a:r>
            <a:r>
              <a:rPr lang="ru-RU" sz="1600" dirty="0" smtClean="0"/>
              <a:t> </a:t>
            </a:r>
            <a:r>
              <a:rPr lang="ru-RU" sz="1600" dirty="0" err="1" smtClean="0"/>
              <a:t>officials</a:t>
            </a:r>
            <a:endParaRPr lang="ru-RU" sz="1600" dirty="0" smtClean="0"/>
          </a:p>
          <a:p>
            <a:pPr>
              <a:buClr>
                <a:srgbClr val="FF0000"/>
              </a:buClr>
            </a:pPr>
            <a:endParaRPr lang="ru-RU" sz="1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FF0000"/>
              </a:buClr>
            </a:pPr>
            <a:endParaRPr lang="ru-RU" sz="1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FF0000"/>
              </a:buClr>
              <a:buNone/>
            </a:pPr>
            <a:endParaRPr lang="ru-RU" sz="1400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857752" y="1071546"/>
            <a:ext cx="3857652" cy="471490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6ХХ</a:t>
            </a:r>
            <a:r>
              <a:rPr lang="ru-RU" sz="2000" b="1" i="1" dirty="0" smtClean="0"/>
              <a:t> Блок анализа содержания и библиографической истории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285728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357166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857232"/>
            <a:ext cx="4429156" cy="5143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773</a:t>
            </a:r>
            <a:r>
              <a:rPr lang="ru-RU" sz="2000" b="1" i="1" dirty="0" smtClean="0"/>
              <a:t> Связь</a:t>
            </a:r>
          </a:p>
          <a:p>
            <a:pPr>
              <a:buNone/>
            </a:pPr>
            <a:r>
              <a:rPr lang="ru-RU" sz="1400" i="1" dirty="0" smtClean="0"/>
              <a:t>Поле содержит данные об основной библиографической единице в том случае, когда в формируемой записи описывается составляющая её часть (иерархическая связь). Поле применяется для связи </a:t>
            </a:r>
            <a:r>
              <a:rPr lang="en-US" sz="1400" i="1" dirty="0" smtClean="0"/>
              <a:t>MARC</a:t>
            </a:r>
            <a:r>
              <a:rPr lang="ru-RU" sz="1400" i="1" dirty="0" smtClean="0"/>
              <a:t>-записи на опись фонда с записью на фонд в целом или </a:t>
            </a:r>
            <a:r>
              <a:rPr lang="en-US" sz="1400" i="1" dirty="0" smtClean="0"/>
              <a:t>MARC</a:t>
            </a:r>
            <a:r>
              <a:rPr lang="ru-RU" sz="1400" i="1" dirty="0" smtClean="0"/>
              <a:t>-записи на отдельный документ из фонда с  записью на фонд в целом</a:t>
            </a:r>
          </a:p>
          <a:p>
            <a:pPr>
              <a:buNone/>
            </a:pP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1400" dirty="0" smtClean="0"/>
              <a:t>  </a:t>
            </a:r>
            <a:r>
              <a:rPr lang="ru-RU" sz="1400" b="1" dirty="0" smtClean="0"/>
              <a:t>Имя </a:t>
            </a:r>
            <a:r>
              <a:rPr lang="ru-RU" sz="1400" b="1" dirty="0" err="1" smtClean="0"/>
              <a:t>фондообразователя</a:t>
            </a:r>
            <a:endParaRPr lang="ru-RU" sz="1400" b="1" dirty="0" smtClean="0"/>
          </a:p>
          <a:p>
            <a:pPr>
              <a:buNone/>
            </a:pP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1400" b="1" dirty="0" smtClean="0"/>
              <a:t>Название фонда</a:t>
            </a:r>
          </a:p>
          <a:p>
            <a:pPr>
              <a:buNone/>
            </a:pP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ru-RU" sz="1400" dirty="0" smtClean="0"/>
              <a:t> </a:t>
            </a:r>
            <a:r>
              <a:rPr lang="ru-RU" sz="1400" b="1" dirty="0" smtClean="0"/>
              <a:t>Контрольный номер записи на фонд </a:t>
            </a:r>
          </a:p>
          <a:p>
            <a:pPr>
              <a:buNone/>
            </a:pPr>
            <a:r>
              <a:rPr lang="en-US" sz="800" dirty="0" smtClean="0"/>
              <a:t> </a:t>
            </a:r>
            <a:endParaRPr lang="ru-RU" sz="800" dirty="0" smtClean="0"/>
          </a:p>
          <a:p>
            <a:pPr>
              <a:buNone/>
            </a:pPr>
            <a:endParaRPr lang="ru-RU" sz="800" dirty="0" smtClean="0"/>
          </a:p>
          <a:p>
            <a:pPr>
              <a:buClr>
                <a:srgbClr val="FF0000"/>
              </a:buClr>
            </a:pPr>
            <a:r>
              <a:rPr lang="de-DE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773</a:t>
            </a:r>
            <a:r>
              <a:rPr lang="de-DE" sz="1400" dirty="0" smtClean="0"/>
              <a:t> 0#$7 </a:t>
            </a:r>
            <a:r>
              <a:rPr lang="de-DE" sz="1400" dirty="0" err="1" smtClean="0"/>
              <a:t>nnc</a:t>
            </a:r>
            <a:r>
              <a:rPr lang="de-DE" sz="1400" dirty="0" smtClean="0"/>
              <a:t>-m </a:t>
            </a:r>
            <a:r>
              <a:rPr lang="de-DE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$t</a:t>
            </a:r>
            <a:r>
              <a:rPr lang="de-DE" sz="1400" dirty="0" smtClean="0"/>
              <a:t> Michael Heidelberger Papers. 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$w</a:t>
            </a:r>
            <a:r>
              <a:rPr lang="en-US" sz="1400" dirty="0" smtClean="0"/>
              <a:t> [CLIO bib number for project set record] </a:t>
            </a:r>
            <a:endParaRPr lang="ru-RU" sz="1400" dirty="0" smtClean="0"/>
          </a:p>
          <a:p>
            <a:pPr>
              <a:buClr>
                <a:srgbClr val="FF0000"/>
              </a:buClr>
            </a:pP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773</a:t>
            </a:r>
            <a:r>
              <a:rPr lang="en-US" sz="1400" dirty="0" smtClean="0"/>
              <a:t> 0# $7nnpc 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$t</a:t>
            </a:r>
            <a:r>
              <a:rPr lang="en-US" sz="1400" dirty="0" smtClean="0"/>
              <a:t> French Revolution manuscript collection. 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$w</a:t>
            </a:r>
            <a:r>
              <a:rPr lang="en-US" sz="1400" dirty="0" smtClean="0"/>
              <a:t> [CLIO bib number for project set record]</a:t>
            </a:r>
            <a:endParaRPr lang="ru-RU" sz="1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FF0000"/>
              </a:buClr>
              <a:buNone/>
            </a:pPr>
            <a:endParaRPr lang="ru-RU" sz="1400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929190" y="857232"/>
            <a:ext cx="3786214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i="1" dirty="0" smtClean="0"/>
              <a:t>Соответствующего поля нет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600" i="1" dirty="0" smtClean="0"/>
          </a:p>
          <a:p>
            <a:pPr>
              <a:buNone/>
            </a:pPr>
            <a:endParaRPr lang="ru-RU" sz="1600" i="1" dirty="0" smtClean="0"/>
          </a:p>
          <a:p>
            <a:pPr>
              <a:buNone/>
            </a:pPr>
            <a:r>
              <a:rPr lang="ru-RU" sz="1400" i="1" dirty="0" smtClean="0"/>
              <a:t>Для формирования точки доступа на </a:t>
            </a:r>
            <a:r>
              <a:rPr lang="ru-RU" sz="1400" i="1" dirty="0" err="1" smtClean="0"/>
              <a:t>фондообразователя</a:t>
            </a:r>
            <a:r>
              <a:rPr lang="ru-RU" sz="1400" i="1" dirty="0" smtClean="0"/>
              <a:t> могут быть использованы поля:</a:t>
            </a:r>
          </a:p>
          <a:p>
            <a:pPr>
              <a:buNone/>
            </a:pPr>
            <a:r>
              <a:rPr lang="ru-RU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700</a:t>
            </a:r>
            <a:r>
              <a:rPr lang="ru-RU" sz="1600" b="1" i="1" dirty="0" smtClean="0"/>
              <a:t> Имя лица – первичная ответственность</a:t>
            </a:r>
          </a:p>
          <a:p>
            <a:pPr>
              <a:buNone/>
            </a:pPr>
            <a:r>
              <a:rPr lang="ru-RU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710</a:t>
            </a:r>
            <a:r>
              <a:rPr lang="ru-RU" sz="1600" b="1" i="1" dirty="0" smtClean="0"/>
              <a:t> Наименование организации - первичная ответственность</a:t>
            </a:r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285728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357166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15370" cy="4500594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1973</a:t>
            </a: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 – реализован Формат для рукописей и архивов, также хранящихся в библиотеках –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USMARC  для контроля архивных и рукописных записей </a:t>
            </a: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(USMARC </a:t>
            </a:r>
            <a:r>
              <a:rPr lang="ru-RU" sz="2800" b="1" dirty="0" err="1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archival</a:t>
            </a: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manuscript</a:t>
            </a: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control</a:t>
            </a: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 – MARC AMC)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1977</a:t>
            </a: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 – Общество американских архивистов создало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Целевую группу по Национальной информационной системе (NISTF)</a:t>
            </a:r>
            <a: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</a:br>
            <a:endParaRPr lang="ru-RU" sz="2800" b="1" dirty="0" smtClean="0">
              <a:solidFill>
                <a:srgbClr val="5F5F5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28596" y="428604"/>
            <a:ext cx="4572032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ru-RU" sz="16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Маркер</a:t>
            </a:r>
            <a:r>
              <a:rPr lang="ru-RU" sz="1600" dirty="0" smtClean="0"/>
              <a:t> </a:t>
            </a:r>
            <a:r>
              <a:rPr lang="en-US" sz="1600" dirty="0" smtClean="0"/>
              <a:t>08049c</a:t>
            </a:r>
            <a:r>
              <a:rPr lang="en-US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pcaa</a:t>
            </a:r>
            <a:r>
              <a:rPr lang="en-US" sz="1600" dirty="0" smtClean="0"/>
              <a:t>2201141#a#450</a:t>
            </a:r>
            <a:endParaRPr lang="ru-RU" sz="1600" dirty="0" smtClean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500042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r>
              <a:rPr lang="ru-RU" sz="6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Маркер</a:t>
            </a:r>
            <a:r>
              <a:rPr lang="ru-RU" sz="6400" dirty="0" smtClean="0"/>
              <a:t> </a:t>
            </a:r>
            <a:r>
              <a:rPr lang="ru-RU" sz="6400" dirty="0"/>
              <a:t>08049</a:t>
            </a:r>
            <a:r>
              <a:rPr lang="en-US" sz="6400" dirty="0"/>
              <a:t>c</a:t>
            </a:r>
            <a:r>
              <a:rPr lang="ru-RU" sz="6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??</a:t>
            </a:r>
          </a:p>
          <a:p>
            <a:endParaRPr lang="ru-RU" sz="17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357158" y="1285860"/>
            <a:ext cx="4572032" cy="535785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06</a:t>
            </a:r>
            <a:r>
              <a:rPr lang="ru-RU" sz="1400" b="1" dirty="0" smtClean="0"/>
              <a:t> Тип записи</a:t>
            </a:r>
            <a:endParaRPr lang="en-US" sz="1400" b="1" dirty="0" smtClean="0"/>
          </a:p>
          <a:p>
            <a:pPr>
              <a:buNone/>
            </a:pP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“p”</a:t>
            </a:r>
            <a:r>
              <a:rPr lang="ru-RU" sz="1400" b="1" dirty="0" smtClean="0"/>
              <a:t> – смешанный</a:t>
            </a:r>
            <a:endParaRPr lang="ru-RU" sz="1400" dirty="0"/>
          </a:p>
          <a:p>
            <a:pPr>
              <a:buNone/>
            </a:pPr>
            <a:r>
              <a:rPr lang="ru-RU" sz="1400" i="1" dirty="0"/>
              <a:t>Используется, когда имеются </a:t>
            </a:r>
            <a:r>
              <a:rPr lang="ru-RU" sz="1400" i="1" dirty="0" smtClean="0"/>
              <a:t>разнородные</a:t>
            </a:r>
            <a:r>
              <a:rPr lang="en-US" sz="1400" i="1" dirty="0" smtClean="0"/>
              <a:t> </a:t>
            </a:r>
            <a:r>
              <a:rPr lang="ru-RU" sz="1400" i="1" dirty="0" smtClean="0"/>
              <a:t>материалы</a:t>
            </a:r>
            <a:r>
              <a:rPr lang="en-US" sz="1400" i="1" dirty="0" smtClean="0"/>
              <a:t> (</a:t>
            </a:r>
            <a:r>
              <a:rPr lang="ru-RU" sz="1400" i="1" dirty="0" smtClean="0"/>
              <a:t>текст</a:t>
            </a:r>
            <a:r>
              <a:rPr lang="ru-RU" sz="1400" i="1" dirty="0"/>
              <a:t>, фотографии и </a:t>
            </a:r>
            <a:r>
              <a:rPr lang="ru-RU" sz="1400" i="1" dirty="0" smtClean="0"/>
              <a:t>звукозаписи</a:t>
            </a:r>
            <a:r>
              <a:rPr lang="en-US" sz="1400" i="1" dirty="0" smtClean="0"/>
              <a:t>)</a:t>
            </a:r>
            <a:r>
              <a:rPr lang="ru-RU" sz="1400" i="1" dirty="0" smtClean="0"/>
              <a:t>, </a:t>
            </a:r>
            <a:r>
              <a:rPr lang="ru-RU" sz="1400" i="1" dirty="0"/>
              <a:t>принадлежащие или связанные с одним лицом или </a:t>
            </a:r>
            <a:r>
              <a:rPr lang="ru-RU" sz="1400" i="1" dirty="0" smtClean="0"/>
              <a:t>организацией</a:t>
            </a:r>
          </a:p>
          <a:p>
            <a:pPr lvl="0">
              <a:buNone/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</a:t>
            </a:r>
            <a:r>
              <a:rPr lang="ru-RU" sz="1400" b="1" dirty="0" smtClean="0"/>
              <a:t> Библиографический </a:t>
            </a:r>
            <a:r>
              <a:rPr lang="ru-RU" sz="1400" b="1" dirty="0"/>
              <a:t>уровень</a:t>
            </a:r>
            <a:endParaRPr lang="ru-RU" sz="1400" dirty="0"/>
          </a:p>
          <a:p>
            <a:pPr>
              <a:buNone/>
            </a:pP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ru-RU" sz="1400" b="1" dirty="0" smtClean="0"/>
              <a:t> – коллекция</a:t>
            </a:r>
            <a:endParaRPr lang="en-US" sz="1400" b="1" dirty="0" smtClean="0"/>
          </a:p>
          <a:p>
            <a:pPr>
              <a:buNone/>
            </a:pP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ru-RU" sz="1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ru-RU" sz="1400" b="1" dirty="0" smtClean="0"/>
              <a:t> – определяет уровень записи компонента</a:t>
            </a:r>
            <a:r>
              <a:rPr lang="ru-RU" sz="1400" dirty="0" smtClean="0"/>
              <a:t>  </a:t>
            </a:r>
            <a:r>
              <a:rPr lang="ru-RU" sz="1400" b="1" dirty="0" smtClean="0"/>
              <a:t>фонда, или подуровень, </a:t>
            </a:r>
            <a:r>
              <a:rPr lang="ru-RU" sz="1400" i="1" dirty="0" smtClean="0"/>
              <a:t>может быть представлен </a:t>
            </a:r>
            <a:r>
              <a:rPr lang="ru-RU" sz="1400" i="1" dirty="0" err="1" smtClean="0"/>
              <a:t>подфондом</a:t>
            </a:r>
            <a:r>
              <a:rPr lang="ru-RU" sz="1400" i="1" dirty="0" smtClean="0"/>
              <a:t>, описью, делом, документом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</a:t>
            </a:r>
            <a:r>
              <a:rPr lang="ru-RU" sz="1400" b="1" dirty="0" smtClean="0"/>
              <a:t> </a:t>
            </a:r>
            <a:r>
              <a:rPr lang="ru-RU" sz="1400" b="1" dirty="0"/>
              <a:t>Тип контроля </a:t>
            </a:r>
            <a:endParaRPr lang="en-US" sz="1400" b="1" dirty="0" smtClean="0"/>
          </a:p>
          <a:p>
            <a:pPr>
              <a:buNone/>
            </a:pP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ru-RU" sz="1400" b="1" dirty="0" smtClean="0"/>
              <a:t> – архивные </a:t>
            </a:r>
            <a:r>
              <a:rPr lang="ru-RU" sz="1400" b="1" dirty="0"/>
              <a:t>материалы</a:t>
            </a:r>
            <a:endParaRPr lang="ru-RU" sz="1400" dirty="0"/>
          </a:p>
          <a:p>
            <a:pPr>
              <a:buNone/>
            </a:pPr>
            <a:r>
              <a:rPr lang="ru-RU" sz="1400" i="1" dirty="0"/>
              <a:t>Материал описывается в соответствии с архивными правилами </a:t>
            </a:r>
            <a:r>
              <a:rPr lang="ru-RU" sz="1400" i="1" dirty="0" smtClean="0"/>
              <a:t>описания. Все </a:t>
            </a:r>
            <a:r>
              <a:rPr lang="ru-RU" sz="1400" i="1" dirty="0"/>
              <a:t>формы материала должны проходить не библиографический, а </a:t>
            </a:r>
            <a:r>
              <a:rPr lang="ru-RU" sz="1400" i="1" u="sng" dirty="0"/>
              <a:t>архивный </a:t>
            </a:r>
            <a:r>
              <a:rPr lang="ru-RU" sz="1400" i="1" u="sng" dirty="0" smtClean="0"/>
              <a:t>контроль</a:t>
            </a:r>
            <a:endParaRPr lang="ru-RU" sz="1400" dirty="0"/>
          </a:p>
          <a:p>
            <a:pPr>
              <a:buNone/>
            </a:pPr>
            <a:endParaRPr lang="en-US" sz="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ru-RU" sz="1400" b="1" dirty="0" smtClean="0"/>
              <a:t> </a:t>
            </a:r>
            <a:r>
              <a:rPr lang="ru-RU" sz="1400" b="1" dirty="0"/>
              <a:t>Форма </a:t>
            </a:r>
            <a:r>
              <a:rPr lang="ru-RU" sz="1400" b="1" dirty="0" err="1"/>
              <a:t>каталогизационного</a:t>
            </a:r>
            <a:r>
              <a:rPr lang="ru-RU" sz="1400" b="1" dirty="0"/>
              <a:t> </a:t>
            </a:r>
            <a:r>
              <a:rPr lang="ru-RU" sz="1400" b="1" dirty="0" smtClean="0"/>
              <a:t>описания</a:t>
            </a:r>
            <a:endParaRPr lang="en-US" sz="1400" b="1" dirty="0" smtClean="0"/>
          </a:p>
          <a:p>
            <a:pPr>
              <a:buNone/>
            </a:pP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ru-RU" sz="1400" b="1" dirty="0" smtClean="0"/>
              <a:t> </a:t>
            </a:r>
            <a:r>
              <a:rPr lang="ru-RU" sz="1400" b="1" dirty="0"/>
              <a:t>– </a:t>
            </a:r>
            <a:r>
              <a:rPr lang="en-US" sz="1400" b="1" dirty="0"/>
              <a:t>AACR</a:t>
            </a:r>
            <a:r>
              <a:rPr lang="ru-RU" sz="1400" b="1" dirty="0" smtClean="0"/>
              <a:t>2</a:t>
            </a:r>
            <a:endParaRPr lang="ru-RU" sz="1400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786314" y="1357298"/>
            <a:ext cx="4000528" cy="507209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1600" b="1" dirty="0" smtClean="0"/>
              <a:t> Тип </a:t>
            </a:r>
            <a:r>
              <a:rPr lang="ru-RU" sz="1600" b="1" dirty="0"/>
              <a:t>записи </a:t>
            </a:r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1500" b="1" dirty="0"/>
              <a:t> </a:t>
            </a:r>
            <a:r>
              <a:rPr lang="ru-RU" sz="1400" i="1" dirty="0"/>
              <a:t>Кода с соответствующим </a:t>
            </a:r>
            <a:r>
              <a:rPr lang="ru-RU" sz="1400" i="1" dirty="0" smtClean="0"/>
              <a:t>значением </a:t>
            </a:r>
            <a:r>
              <a:rPr lang="ru-RU" sz="1400" i="1" dirty="0"/>
              <a:t>нет </a:t>
            </a:r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endParaRPr lang="ru-RU" sz="1200" b="1" dirty="0" smtClean="0"/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ru-RU" sz="1600" b="1" dirty="0" smtClean="0"/>
              <a:t> </a:t>
            </a:r>
            <a:r>
              <a:rPr lang="ru-RU" sz="1600" b="1" dirty="0"/>
              <a:t>Библиографический уровень</a:t>
            </a:r>
            <a:endParaRPr lang="ru-RU" sz="1600" dirty="0"/>
          </a:p>
          <a:p>
            <a:pPr>
              <a:buNone/>
            </a:pPr>
            <a:r>
              <a:rPr lang="ru-RU" sz="1400" i="1" dirty="0" smtClean="0"/>
              <a:t>Кода с соответствующим значением нет</a:t>
            </a:r>
            <a:endParaRPr lang="ru-RU" sz="1400" b="1" dirty="0" smtClean="0"/>
          </a:p>
          <a:p>
            <a:pPr>
              <a:buNone/>
            </a:pPr>
            <a:endParaRPr lang="en-US" sz="1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1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1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1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dirty="0" smtClean="0"/>
              <a:t>Иерархический уровень </a:t>
            </a:r>
            <a:endParaRPr lang="ru-RU" sz="1600" dirty="0" smtClean="0"/>
          </a:p>
          <a:p>
            <a:pPr>
              <a:buNone/>
            </a:pP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ru-RU" sz="1600" b="1" dirty="0" smtClean="0"/>
              <a:t> Резервная позиция </a:t>
            </a: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200" b="1" dirty="0" smtClean="0"/>
          </a:p>
          <a:p>
            <a:endParaRPr lang="en-US" sz="1200" b="1" dirty="0" smtClean="0"/>
          </a:p>
          <a:p>
            <a:pPr>
              <a:buNone/>
            </a:pPr>
            <a:endParaRPr lang="ru-RU" sz="1200" b="1" dirty="0" smtClean="0"/>
          </a:p>
          <a:p>
            <a:pPr>
              <a:buNone/>
            </a:pPr>
            <a:endParaRPr lang="ru-RU" sz="1200" b="1" dirty="0" smtClean="0"/>
          </a:p>
          <a:p>
            <a:pPr>
              <a:buNone/>
            </a:pPr>
            <a:endParaRPr lang="en-US" sz="1200" b="1" dirty="0" smtClean="0"/>
          </a:p>
          <a:p>
            <a:pPr>
              <a:buNone/>
            </a:pP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smtClean="0"/>
              <a:t>Форма </a:t>
            </a:r>
            <a:r>
              <a:rPr lang="ru-RU" sz="1600" b="1" dirty="0" err="1" smtClean="0"/>
              <a:t>каталогизационного</a:t>
            </a:r>
            <a:r>
              <a:rPr lang="ru-RU" sz="1600" b="1" dirty="0" smtClean="0"/>
              <a:t> описания</a:t>
            </a:r>
            <a:r>
              <a:rPr lang="en-US" sz="1600" b="1" dirty="0" smtClean="0"/>
              <a:t> </a:t>
            </a:r>
            <a:r>
              <a:rPr lang="ru-RU" sz="1600" b="1" dirty="0" smtClean="0"/>
              <a:t>– </a:t>
            </a:r>
            <a:r>
              <a:rPr lang="en-US" sz="1600" b="1" smtClean="0"/>
              <a:t>ISBD … 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1071546"/>
            <a:ext cx="4039110" cy="52149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7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008</a:t>
            </a:r>
            <a:r>
              <a:rPr lang="ru-RU" sz="1600" b="1" i="1" dirty="0" smtClean="0"/>
              <a:t> Данные </a:t>
            </a:r>
            <a:r>
              <a:rPr lang="ru-RU" sz="1600" b="1" i="1" dirty="0"/>
              <a:t>общей </a:t>
            </a:r>
            <a:r>
              <a:rPr lang="ru-RU" sz="1600" b="1" i="1" dirty="0" smtClean="0"/>
              <a:t>обработки</a:t>
            </a:r>
          </a:p>
          <a:p>
            <a:pPr>
              <a:buNone/>
            </a:pP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17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ru-RU" sz="1800" dirty="0" smtClean="0"/>
              <a:t> - </a:t>
            </a:r>
            <a:r>
              <a:rPr lang="ru-RU" sz="1400" b="1" dirty="0" smtClean="0"/>
              <a:t>Крайние даты документов единицы описания</a:t>
            </a:r>
          </a:p>
          <a:p>
            <a:pPr>
              <a:buNone/>
            </a:pPr>
            <a:r>
              <a:rPr lang="en-US" sz="1400" b="1" dirty="0" smtClean="0"/>
              <a:t>Inclusive</a:t>
            </a:r>
            <a:r>
              <a:rPr lang="ru-RU" sz="1400" dirty="0" smtClean="0"/>
              <a:t> </a:t>
            </a:r>
            <a:r>
              <a:rPr lang="ru-RU" sz="1400" i="1" dirty="0" smtClean="0"/>
              <a:t>(Крайние даты)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1934-1987 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en-US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US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sz="1000" dirty="0" smtClean="0"/>
          </a:p>
          <a:p>
            <a:pPr>
              <a:buNone/>
            </a:pP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ru-RU" sz="1800" dirty="0" smtClean="0"/>
              <a:t> - </a:t>
            </a:r>
            <a:r>
              <a:rPr lang="ru-RU" sz="1400" b="1" dirty="0" smtClean="0"/>
              <a:t>Даты основной</a:t>
            </a:r>
            <a:r>
              <a:rPr lang="ru-RU" sz="1400" dirty="0" smtClean="0"/>
              <a:t> </a:t>
            </a:r>
            <a:r>
              <a:rPr lang="ru-RU" sz="1400" b="1" dirty="0" smtClean="0"/>
              <a:t>массы документов единицы описания</a:t>
            </a:r>
            <a:endParaRPr lang="ru-RU" sz="1400" dirty="0" smtClean="0"/>
          </a:p>
          <a:p>
            <a:pPr>
              <a:buNone/>
            </a:pPr>
            <a:r>
              <a:rPr lang="en-US" sz="1300" b="1" dirty="0" smtClean="0"/>
              <a:t>Bulk</a:t>
            </a:r>
            <a:r>
              <a:rPr lang="ru-RU" sz="1300" b="1" dirty="0" smtClean="0"/>
              <a:t> </a:t>
            </a:r>
            <a:r>
              <a:rPr lang="ru-RU" sz="1300" i="1" dirty="0" smtClean="0"/>
              <a:t>(Даты основной массы)</a:t>
            </a:r>
          </a:p>
          <a:p>
            <a:pPr>
              <a:buNone/>
            </a:pPr>
            <a:r>
              <a:rPr lang="ru-RU" sz="1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1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bulk</a:t>
            </a:r>
            <a:r>
              <a:rPr lang="ru-RU" sz="1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1900-1965) </a:t>
            </a:r>
            <a:r>
              <a:rPr lang="en-US" sz="1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</a:p>
          <a:p>
            <a:pPr>
              <a:buNone/>
            </a:pPr>
            <a:endParaRPr lang="ru-RU" sz="1000" dirty="0" smtClean="0"/>
          </a:p>
          <a:p>
            <a:pPr>
              <a:buNone/>
            </a:pPr>
            <a:r>
              <a:rPr lang="ru-RU" sz="17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245</a:t>
            </a:r>
            <a:r>
              <a:rPr lang="ru-RU" sz="1600" b="1" i="1" dirty="0" smtClean="0"/>
              <a:t> Заглавие и сведения об ответственности</a:t>
            </a:r>
          </a:p>
          <a:p>
            <a:pPr>
              <a:buClr>
                <a:srgbClr val="FF0000"/>
              </a:buClr>
            </a:pPr>
            <a:r>
              <a:rPr lang="en-US" sz="1300" dirty="0" smtClean="0"/>
              <a:t>Donald T. Regan papers, </a:t>
            </a:r>
            <a:r>
              <a:rPr lang="en-US" sz="1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|f </a:t>
            </a:r>
            <a:r>
              <a:rPr lang="en-US" sz="1300" dirty="0" smtClean="0"/>
              <a:t>1919-1993</a:t>
            </a:r>
            <a:r>
              <a:rPr lang="ru-RU" sz="1300" dirty="0" smtClean="0"/>
              <a:t>  </a:t>
            </a:r>
            <a:r>
              <a:rPr lang="en-US" sz="1300" dirty="0" smtClean="0"/>
              <a:t> </a:t>
            </a:r>
            <a:r>
              <a:rPr lang="en-US" sz="1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|g </a:t>
            </a:r>
            <a:r>
              <a:rPr lang="en-US" sz="1300" dirty="0" smtClean="0"/>
              <a:t>(bulk 1981-1987)</a:t>
            </a:r>
            <a:endParaRPr lang="ru-RU" sz="1300" dirty="0" smtClean="0"/>
          </a:p>
          <a:p>
            <a:pPr>
              <a:buClr>
                <a:srgbClr val="FF0000"/>
              </a:buClr>
              <a:buNone/>
            </a:pPr>
            <a:r>
              <a:rPr lang="en-US" sz="1300" i="1" dirty="0" smtClean="0"/>
              <a:t>Donald T. Regan papers, 1919-1993 (bulk 1981-1987)</a:t>
            </a:r>
          </a:p>
          <a:p>
            <a:pPr>
              <a:buNone/>
            </a:pPr>
            <a:endParaRPr lang="ru-RU" sz="1400" dirty="0" smtClean="0"/>
          </a:p>
          <a:p>
            <a:pPr>
              <a:buClr>
                <a:srgbClr val="FF0000"/>
              </a:buClr>
            </a:pPr>
            <a:r>
              <a:rPr lang="ru-RU" sz="1300" b="1" dirty="0" smtClean="0"/>
              <a:t>РГИА</a:t>
            </a:r>
            <a:r>
              <a:rPr lang="ru-RU" sz="1300" dirty="0" smtClean="0"/>
              <a:t>:</a:t>
            </a:r>
            <a:r>
              <a:rPr lang="en-US" sz="1300" dirty="0" smtClean="0"/>
              <a:t> </a:t>
            </a:r>
            <a:r>
              <a:rPr lang="en-US" sz="1300" dirty="0" err="1" smtClean="0"/>
              <a:t>Начальный</a:t>
            </a:r>
            <a:r>
              <a:rPr lang="en-US" sz="1300" dirty="0" smtClean="0"/>
              <a:t> </a:t>
            </a:r>
            <a:r>
              <a:rPr lang="en-US" sz="1300" dirty="0" err="1" smtClean="0"/>
              <a:t>год</a:t>
            </a:r>
            <a:r>
              <a:rPr lang="en-US" sz="1300" dirty="0" smtClean="0"/>
              <a:t> </a:t>
            </a:r>
            <a:r>
              <a:rPr lang="en-US" sz="1300" dirty="0" err="1" smtClean="0"/>
              <a:t>документов</a:t>
            </a:r>
            <a:r>
              <a:rPr lang="en-US" sz="1300" dirty="0" smtClean="0"/>
              <a:t>: </a:t>
            </a:r>
            <a:endParaRPr lang="ru-RU" sz="1300" dirty="0" smtClean="0"/>
          </a:p>
          <a:p>
            <a:pPr>
              <a:buNone/>
            </a:pPr>
            <a:r>
              <a:rPr lang="en-US" sz="1300" dirty="0" smtClean="0"/>
              <a:t>	</a:t>
            </a:r>
            <a:r>
              <a:rPr lang="en-US" sz="1600" dirty="0" smtClean="0"/>
              <a:t>1900 </a:t>
            </a:r>
            <a:endParaRPr lang="ru-RU" sz="1600" dirty="0" smtClean="0"/>
          </a:p>
          <a:p>
            <a:endParaRPr lang="ru-RU" sz="1800" i="1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1071546"/>
            <a:ext cx="4070379" cy="457203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7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  <a:r>
              <a:rPr lang="ru-RU" sz="1600" b="1" i="1" dirty="0" smtClean="0"/>
              <a:t> Данные общей обработки</a:t>
            </a:r>
          </a:p>
          <a:p>
            <a:pPr>
              <a:buNone/>
            </a:pPr>
            <a:r>
              <a:rPr lang="ru-RU" sz="1400" i="1" dirty="0" smtClean="0"/>
              <a:t>Кода с соответствующими значениями нет</a:t>
            </a:r>
          </a:p>
          <a:p>
            <a:pPr>
              <a:buNone/>
            </a:pPr>
            <a:r>
              <a:rPr lang="ru-RU" sz="1400" b="1" dirty="0" smtClean="0"/>
              <a:t>Позиции</a:t>
            </a: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9-16 </a:t>
            </a:r>
            <a:r>
              <a:rPr lang="ru-RU" sz="1400" i="1" dirty="0" smtClean="0"/>
              <a:t>- крайние даты документов</a:t>
            </a:r>
          </a:p>
          <a:p>
            <a:pPr>
              <a:buNone/>
            </a:pPr>
            <a:r>
              <a:rPr lang="ru-RU" sz="1800" dirty="0" smtClean="0"/>
              <a:t> </a:t>
            </a:r>
          </a:p>
          <a:p>
            <a:pPr>
              <a:buNone/>
            </a:pPr>
            <a:r>
              <a:rPr lang="ru-RU" sz="17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122</a:t>
            </a:r>
            <a:r>
              <a:rPr lang="ru-RU" sz="1600" b="1" i="1" dirty="0" smtClean="0"/>
              <a:t> Период времени, охватываемый содержанием документа</a:t>
            </a:r>
            <a:endParaRPr lang="en-US" sz="1600" b="1" i="1" dirty="0" smtClean="0"/>
          </a:p>
          <a:p>
            <a:pPr>
              <a:buNone/>
            </a:pPr>
            <a:r>
              <a:rPr lang="ru-RU" sz="1400" i="1" dirty="0" smtClean="0"/>
              <a:t>Даты основной массы документов</a:t>
            </a:r>
            <a:endParaRPr lang="ru-RU" sz="1400" i="1" dirty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428604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500042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1071546"/>
            <a:ext cx="4039110" cy="2928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040</a:t>
            </a:r>
            <a:r>
              <a:rPr lang="ru-RU" sz="1800" b="1" i="1" dirty="0" smtClean="0"/>
              <a:t> Источник каталогизации</a:t>
            </a:r>
          </a:p>
          <a:p>
            <a:pPr>
              <a:buNone/>
            </a:pP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b="1" dirty="0" smtClean="0"/>
              <a:t>– правила описания</a:t>
            </a:r>
          </a:p>
          <a:p>
            <a:pPr>
              <a:buNone/>
            </a:pP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17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dacs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ru-RU" sz="1800" dirty="0" smtClean="0"/>
              <a:t> </a:t>
            </a:r>
            <a:r>
              <a:rPr lang="ru-RU" sz="1800" b="1" dirty="0" smtClean="0"/>
              <a:t>- </a:t>
            </a:r>
            <a:r>
              <a:rPr lang="ru-RU" sz="1400" b="1" dirty="0" smtClean="0"/>
              <a:t>Американский стандарт для описания архивов – </a:t>
            </a:r>
            <a:r>
              <a:rPr lang="en-US" sz="1400" b="1" dirty="0" smtClean="0"/>
              <a:t>D</a:t>
            </a:r>
            <a:r>
              <a:rPr lang="ru-RU" sz="1400" b="1" dirty="0" err="1" smtClean="0"/>
              <a:t>escribing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Archives</a:t>
            </a:r>
            <a:r>
              <a:rPr lang="ru-RU" sz="1400" b="1" dirty="0" smtClean="0"/>
              <a:t>: </a:t>
            </a:r>
            <a:r>
              <a:rPr lang="en-US" sz="1400" b="1" dirty="0" smtClean="0"/>
              <a:t>a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Content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Standard</a:t>
            </a:r>
            <a:r>
              <a:rPr lang="ru-RU" sz="1400" b="1" dirty="0" smtClean="0"/>
              <a:t> (DACS)</a:t>
            </a:r>
          </a:p>
          <a:p>
            <a:pPr>
              <a:buNone/>
            </a:pPr>
            <a:endParaRPr lang="ru-RU" sz="1400" b="1" dirty="0" smtClean="0"/>
          </a:p>
          <a:p>
            <a:pPr>
              <a:buNone/>
            </a:pPr>
            <a:r>
              <a:rPr lang="ru-RU" sz="1400" b="1" dirty="0" smtClean="0"/>
              <a:t>|</a:t>
            </a:r>
            <a:r>
              <a:rPr lang="en-US" sz="1400" b="1" dirty="0" smtClean="0"/>
              <a:t>a DLC</a:t>
            </a:r>
            <a:r>
              <a:rPr lang="ru-RU" sz="1400" b="1" dirty="0" smtClean="0"/>
              <a:t> |</a:t>
            </a:r>
            <a:r>
              <a:rPr lang="en-US" sz="1400" b="1" dirty="0" smtClean="0"/>
              <a:t>c DLC</a:t>
            </a:r>
            <a:r>
              <a:rPr lang="ru-RU" sz="1400" b="1" dirty="0" smtClean="0"/>
              <a:t> |</a:t>
            </a:r>
            <a:r>
              <a:rPr lang="en-US" sz="1400" b="1" dirty="0" smtClean="0"/>
              <a:t>d DLC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US" sz="1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dacs</a:t>
            </a:r>
            <a:r>
              <a:rPr lang="ru-RU" sz="1400" b="1" dirty="0" smtClean="0"/>
              <a:t> |</a:t>
            </a:r>
            <a:r>
              <a:rPr lang="en-US" sz="1400" b="1" dirty="0" smtClean="0"/>
              <a:t>d DLC</a:t>
            </a:r>
            <a:endParaRPr lang="ru-RU" sz="1400" dirty="0" smtClean="0"/>
          </a:p>
          <a:p>
            <a:pPr>
              <a:buNone/>
            </a:pPr>
            <a:endParaRPr lang="ru-RU" sz="1000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1071547"/>
            <a:ext cx="4070379" cy="21431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801</a:t>
            </a:r>
            <a:r>
              <a:rPr lang="ru-RU" sz="1800" b="1" i="1" dirty="0" smtClean="0"/>
              <a:t> Источник записи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428604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500042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  <p:sp>
        <p:nvSpPr>
          <p:cNvPr id="6" name="Содержимое 6"/>
          <p:cNvSpPr txBox="1">
            <a:spLocks/>
          </p:cNvSpPr>
          <p:nvPr/>
        </p:nvSpPr>
        <p:spPr>
          <a:xfrm>
            <a:off x="642910" y="4286256"/>
            <a:ext cx="4039110" cy="1214446"/>
          </a:xfrm>
          <a:prstGeom prst="rect">
            <a:avLst/>
          </a:prstGeom>
        </p:spPr>
        <p:txBody>
          <a:bodyPr vert="horz" lIns="182880" tIns="91440" anchor="t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1ХХ</a:t>
            </a: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Блок полей основных точек доступа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6"/>
          <p:cNvSpPr txBox="1">
            <a:spLocks/>
          </p:cNvSpPr>
          <p:nvPr/>
        </p:nvSpPr>
        <p:spPr>
          <a:xfrm>
            <a:off x="4676294" y="4286256"/>
            <a:ext cx="4039110" cy="928694"/>
          </a:xfrm>
          <a:prstGeom prst="rect">
            <a:avLst/>
          </a:prstGeom>
        </p:spPr>
        <p:txBody>
          <a:bodyPr vert="horz" lIns="182880" tIns="91440" anchor="t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ХХ</a:t>
            </a: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Блок ответственности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1400" b="1" dirty="0" smtClean="0"/>
              <a:t>Поля первичной ответственности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857232"/>
            <a:ext cx="4214842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245</a:t>
            </a:r>
            <a:r>
              <a:rPr lang="ru-RU" sz="1800" b="1" i="1" dirty="0" smtClean="0"/>
              <a:t> Заглавие и сведения об ответственности</a:t>
            </a:r>
          </a:p>
          <a:p>
            <a:pPr>
              <a:buClr>
                <a:srgbClr val="FF0000"/>
              </a:buClr>
            </a:pPr>
            <a:r>
              <a:rPr lang="en-US" sz="1400" dirty="0" smtClean="0"/>
              <a:t>Donald T. Regan papers, 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|f</a:t>
            </a:r>
            <a:r>
              <a:rPr lang="en-US" sz="1400" dirty="0" smtClean="0"/>
              <a:t> 1919-1993</a:t>
            </a:r>
            <a:r>
              <a:rPr lang="ru-RU" sz="1400" dirty="0" smtClean="0"/>
              <a:t>  </a:t>
            </a:r>
            <a:r>
              <a:rPr lang="en-US" sz="1400" dirty="0" smtClean="0"/>
              <a:t> </a:t>
            </a:r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|g </a:t>
            </a:r>
            <a:r>
              <a:rPr lang="en-US" sz="1400" dirty="0" smtClean="0"/>
              <a:t>(bulk 1981-1987)</a:t>
            </a:r>
            <a:endParaRPr lang="ru-RU" sz="1400" dirty="0" smtClean="0"/>
          </a:p>
          <a:p>
            <a:pPr>
              <a:buClr>
                <a:srgbClr val="FF0000"/>
              </a:buClr>
              <a:buNone/>
            </a:pPr>
            <a:r>
              <a:rPr lang="en-US" sz="1400" i="1" dirty="0" smtClean="0"/>
              <a:t>Donald T. Regan papers, 1919-1993 (bulk 1981-1987)</a:t>
            </a:r>
          </a:p>
          <a:p>
            <a:pPr>
              <a:buNone/>
            </a:pPr>
            <a:endParaRPr lang="ru-RU" sz="1800" b="1" i="1" dirty="0" smtClean="0"/>
          </a:p>
          <a:p>
            <a:pPr>
              <a:buNone/>
            </a:pPr>
            <a:r>
              <a:rPr lang="en-US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260 </a:t>
            </a:r>
            <a:r>
              <a:rPr lang="ru-RU" sz="1800" b="1" i="1" dirty="0" smtClean="0"/>
              <a:t>Публикация, распространение</a:t>
            </a:r>
          </a:p>
          <a:p>
            <a:pPr>
              <a:buNone/>
            </a:pPr>
            <a:endParaRPr lang="ru-RU" sz="1000" b="1" i="1" dirty="0" smtClean="0"/>
          </a:p>
          <a:p>
            <a:pPr>
              <a:buNone/>
            </a:pPr>
            <a:endParaRPr lang="ru-RU" sz="1000" b="1" i="1" dirty="0" smtClean="0"/>
          </a:p>
          <a:p>
            <a:pPr>
              <a:buNone/>
            </a:pPr>
            <a:endParaRPr lang="en-US" sz="1000" b="1" i="1" dirty="0" smtClean="0"/>
          </a:p>
          <a:p>
            <a:pP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300</a:t>
            </a:r>
            <a:r>
              <a:rPr lang="ru-RU" sz="1800" b="1" i="1" dirty="0" smtClean="0"/>
              <a:t> Физический размер</a:t>
            </a:r>
          </a:p>
          <a:p>
            <a:pPr>
              <a:buNone/>
            </a:pPr>
            <a:r>
              <a:rPr lang="ru-RU" sz="1300" i="1" dirty="0" smtClean="0"/>
              <a:t>Для смешанных материалов сведения об объёме, типе, количестве единиц измерения, их размере и специфики материала приводятся в отдельных подполях</a:t>
            </a:r>
          </a:p>
          <a:p>
            <a:pPr>
              <a:buNone/>
            </a:pPr>
            <a:endParaRPr lang="ru-RU" sz="500" i="1" dirty="0" smtClean="0"/>
          </a:p>
          <a:p>
            <a:pPr>
              <a:buClr>
                <a:srgbClr val="FF0000"/>
              </a:buClr>
            </a:pP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300</a:t>
            </a:r>
            <a:r>
              <a:rPr lang="ru-RU" sz="1400" dirty="0" smtClean="0"/>
              <a:t>##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1400" dirty="0" smtClean="0"/>
              <a:t>correspondence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1400" dirty="0" smtClean="0"/>
              <a:t>3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ru-RU" sz="1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ru-RU" sz="1400" dirty="0" err="1" smtClean="0"/>
              <a:t>boxes</a:t>
            </a:r>
            <a:endParaRPr lang="ru-RU" sz="1400" dirty="0" smtClean="0"/>
          </a:p>
          <a:p>
            <a:pPr>
              <a:spcAft>
                <a:spcPts val="600"/>
              </a:spcAft>
              <a:buNone/>
            </a:pPr>
            <a:r>
              <a:rPr lang="ru-RU" sz="1400" i="1" dirty="0" smtClean="0"/>
              <a:t>	корреспонденция, три коробки</a:t>
            </a:r>
            <a:r>
              <a:rPr lang="en-US" sz="800" dirty="0" smtClean="0"/>
              <a:t> </a:t>
            </a:r>
            <a:endParaRPr lang="ru-RU" sz="800" dirty="0" smtClean="0"/>
          </a:p>
          <a:p>
            <a:pPr>
              <a:buClr>
                <a:srgbClr val="FF0000"/>
              </a:buClr>
            </a:pP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300</a:t>
            </a:r>
            <a:r>
              <a:rPr lang="en-US" sz="1400" dirty="0" smtClean="0"/>
              <a:t>##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$a</a:t>
            </a:r>
            <a:r>
              <a:rPr lang="en-US" sz="1400" dirty="0" smtClean="0"/>
              <a:t>17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$f</a:t>
            </a:r>
            <a:r>
              <a:rPr lang="en-US" sz="1400" dirty="0" smtClean="0"/>
              <a:t>boxes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$a</a:t>
            </a:r>
            <a:r>
              <a:rPr lang="en-US" sz="1400" dirty="0" smtClean="0"/>
              <a:t>(7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$f</a:t>
            </a:r>
            <a:r>
              <a:rPr lang="en-US" sz="1400" dirty="0" smtClean="0"/>
              <a:t>linear ft.)</a:t>
            </a:r>
            <a:endParaRPr lang="ru-RU" sz="1400" dirty="0" smtClean="0"/>
          </a:p>
          <a:p>
            <a:pPr>
              <a:buNone/>
            </a:pPr>
            <a:r>
              <a:rPr lang="ru-RU" sz="1400" i="1" dirty="0" smtClean="0"/>
              <a:t>	</a:t>
            </a:r>
            <a:r>
              <a:rPr lang="en-US" sz="1400" i="1" dirty="0" smtClean="0"/>
              <a:t>17 </a:t>
            </a:r>
            <a:r>
              <a:rPr lang="ru-RU" sz="1400" i="1" dirty="0" smtClean="0"/>
              <a:t>коробок</a:t>
            </a:r>
            <a:r>
              <a:rPr lang="en-US" sz="1400" i="1" dirty="0" smtClean="0"/>
              <a:t>, 7 </a:t>
            </a:r>
            <a:r>
              <a:rPr lang="ru-RU" sz="1400" i="1" dirty="0" smtClean="0"/>
              <a:t>линейных футов</a:t>
            </a:r>
          </a:p>
          <a:p>
            <a:pPr>
              <a:buNone/>
            </a:pPr>
            <a:endParaRPr lang="ru-RU" sz="1400" i="1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857232"/>
            <a:ext cx="4070379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</a:t>
            </a:r>
            <a:r>
              <a:rPr lang="ru-RU" sz="1800" b="1" i="1" dirty="0" smtClean="0"/>
              <a:t> Заглавие и сведения об ответственности</a:t>
            </a:r>
          </a:p>
          <a:p>
            <a:pPr>
              <a:spcAft>
                <a:spcPts val="3000"/>
              </a:spcAft>
              <a:buNone/>
            </a:pPr>
            <a:r>
              <a:rPr lang="ru-RU" sz="1400" i="1" dirty="0" smtClean="0"/>
              <a:t>Отсутствуют подполя для приведения  крайних  дат документов и дат основной массы документов</a:t>
            </a:r>
            <a:endParaRPr lang="ru-RU" sz="1800" b="1" i="1" dirty="0" smtClean="0"/>
          </a:p>
          <a:p>
            <a:pPr>
              <a:buNone/>
            </a:pPr>
            <a:r>
              <a:rPr lang="en-US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US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b="1" i="1" dirty="0" smtClean="0"/>
              <a:t>Публикация, распространение и др.</a:t>
            </a:r>
          </a:p>
          <a:p>
            <a:pPr>
              <a:buNone/>
            </a:pPr>
            <a:r>
              <a:rPr lang="ru-RU" sz="1400" i="1" dirty="0" smtClean="0"/>
              <a:t>Могут быть приведены крайние даты документов из поля 100 </a:t>
            </a:r>
          </a:p>
          <a:p>
            <a:pPr>
              <a:buNone/>
            </a:pPr>
            <a:endParaRPr lang="ru-RU" sz="1800" b="1" i="1" dirty="0" smtClean="0"/>
          </a:p>
          <a:p>
            <a:pP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215</a:t>
            </a:r>
            <a:r>
              <a:rPr lang="ru-RU" sz="1800" b="1" i="1" dirty="0" smtClean="0"/>
              <a:t>  Физическая характеристика</a:t>
            </a:r>
          </a:p>
          <a:p>
            <a:pPr>
              <a:buNone/>
            </a:pPr>
            <a:endParaRPr lang="ru-RU" sz="1800" b="1" i="1" dirty="0" smtClean="0"/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285728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357166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1000108"/>
            <a:ext cx="4214842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351</a:t>
            </a:r>
            <a:r>
              <a:rPr lang="ru-RU" sz="1800" b="1" i="1" dirty="0" smtClean="0"/>
              <a:t> Порядок расположения  и группировка материала</a:t>
            </a:r>
          </a:p>
          <a:p>
            <a:pPr>
              <a:buNone/>
            </a:pPr>
            <a:r>
              <a:rPr lang="ru-RU" sz="1400" i="1" dirty="0" smtClean="0"/>
              <a:t>В поле приводится внутренняя структура, порядок и/или система классификации документов в объекте описания</a:t>
            </a:r>
          </a:p>
          <a:p>
            <a:pPr>
              <a:buNone/>
            </a:pP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1400" dirty="0" smtClean="0"/>
              <a:t> </a:t>
            </a:r>
            <a:r>
              <a:rPr lang="ru-RU" sz="1400" b="1" dirty="0" smtClean="0"/>
              <a:t>Порядок расположения</a:t>
            </a:r>
          </a:p>
          <a:p>
            <a:pPr>
              <a:buNone/>
            </a:pP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ru-RU" sz="1400" dirty="0" smtClean="0"/>
              <a:t> </a:t>
            </a:r>
            <a:r>
              <a:rPr lang="ru-RU" sz="1400" b="1" dirty="0" smtClean="0"/>
              <a:t>Группировка материала</a:t>
            </a:r>
          </a:p>
          <a:p>
            <a:pPr>
              <a:buNone/>
            </a:pPr>
            <a:r>
              <a:rPr lang="ru-RU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1400" dirty="0" smtClean="0"/>
              <a:t> </a:t>
            </a:r>
            <a:r>
              <a:rPr lang="ru-RU" sz="1400" b="1" dirty="0" smtClean="0"/>
              <a:t>Иерархический уровень описываемого материала</a:t>
            </a:r>
          </a:p>
          <a:p>
            <a:pPr>
              <a:buNone/>
            </a:pPr>
            <a:endParaRPr lang="ru-RU" sz="1400" dirty="0" smtClean="0"/>
          </a:p>
          <a:p>
            <a:pPr>
              <a:buClr>
                <a:srgbClr val="FF0000"/>
              </a:buClr>
            </a:pP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351</a:t>
            </a:r>
            <a:r>
              <a:rPr lang="en-US" sz="1400" dirty="0" smtClean="0"/>
              <a:t>##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$a</a:t>
            </a: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dirty="0" smtClean="0"/>
              <a:t>Organized into 2 series:</a:t>
            </a:r>
            <a:r>
              <a:rPr lang="ru-RU" sz="1400" dirty="0" smtClean="0"/>
              <a:t> </a:t>
            </a:r>
            <a:r>
              <a:rPr lang="en-US" sz="1400" dirty="0" err="1" smtClean="0"/>
              <a:t>I.Personal</a:t>
            </a:r>
            <a:r>
              <a:rPr lang="en-US" sz="1400" dirty="0" smtClean="0"/>
              <a:t>, II.</a:t>
            </a:r>
            <a:r>
              <a:rPr lang="ru-RU" sz="1400" dirty="0" smtClean="0"/>
              <a:t> </a:t>
            </a:r>
            <a:r>
              <a:rPr lang="en-US" sz="1400" dirty="0" smtClean="0"/>
              <a:t>Photographs: arranged chronologically</a:t>
            </a:r>
            <a:endParaRPr lang="ru-RU" sz="1400" dirty="0" smtClean="0"/>
          </a:p>
          <a:p>
            <a:pPr>
              <a:spcAft>
                <a:spcPts val="600"/>
              </a:spcAft>
              <a:buNone/>
            </a:pPr>
            <a:r>
              <a:rPr lang="ru-RU" sz="1400" i="1" dirty="0" smtClean="0"/>
              <a:t>Организован в 2 сериях: </a:t>
            </a:r>
            <a:r>
              <a:rPr lang="en-US" sz="1400" i="1" dirty="0" smtClean="0"/>
              <a:t>I</a:t>
            </a:r>
            <a:r>
              <a:rPr lang="ru-RU" sz="1400" i="1" dirty="0" smtClean="0"/>
              <a:t>. Персоналии, </a:t>
            </a:r>
            <a:r>
              <a:rPr lang="en-US" sz="1400" i="1" dirty="0" smtClean="0"/>
              <a:t>II</a:t>
            </a:r>
            <a:r>
              <a:rPr lang="ru-RU" sz="1400" i="1" dirty="0" smtClean="0"/>
              <a:t>. Фотографии: в хронологическом порядке</a:t>
            </a:r>
          </a:p>
          <a:p>
            <a:pPr>
              <a:buClr>
                <a:srgbClr val="FF0000"/>
              </a:buClr>
            </a:pP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351</a:t>
            </a:r>
            <a:r>
              <a:rPr lang="en-US" sz="1400" dirty="0" smtClean="0"/>
              <a:t>##</a:t>
            </a:r>
            <a:r>
              <a:rPr lang="en-US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$a</a:t>
            </a: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dirty="0" smtClean="0"/>
              <a:t>Arranged into the following series: […]</a:t>
            </a:r>
            <a:endParaRPr lang="ru-RU" sz="1400" dirty="0" smtClean="0"/>
          </a:p>
          <a:p>
            <a:pPr>
              <a:buNone/>
            </a:pPr>
            <a:r>
              <a:rPr lang="ru-RU" sz="1400" i="1" dirty="0" smtClean="0"/>
              <a:t>Организовано в следующих сериях: …</a:t>
            </a:r>
          </a:p>
          <a:p>
            <a:pPr>
              <a:buNone/>
            </a:pPr>
            <a:endParaRPr lang="ru-RU" sz="1400" i="1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786314" y="1071546"/>
            <a:ext cx="3929090" cy="44291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i="1" dirty="0" smtClean="0"/>
              <a:t>Соответствующего поля нет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285728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357166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928670"/>
            <a:ext cx="4214842" cy="5786478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ru-RU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5ХХ</a:t>
            </a:r>
            <a:r>
              <a:rPr lang="ru-RU" sz="2000" b="1" i="1" dirty="0" smtClean="0"/>
              <a:t> Блок – Примечания</a:t>
            </a:r>
          </a:p>
          <a:p>
            <a:pPr>
              <a:buNone/>
            </a:pPr>
            <a:endParaRPr lang="ru-RU" sz="18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19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520</a:t>
            </a:r>
            <a:r>
              <a:rPr lang="ru-RU" sz="1900" b="1" i="1" dirty="0" smtClean="0"/>
              <a:t> Резюме/аннотация</a:t>
            </a:r>
          </a:p>
          <a:p>
            <a:pPr>
              <a:buNone/>
            </a:pPr>
            <a:r>
              <a:rPr lang="ru-RU" sz="1400" i="1" dirty="0" smtClean="0"/>
              <a:t>Для архивных материалов приводится информация о содержании фонда, в том числе - биографические сведения  </a:t>
            </a:r>
            <a:r>
              <a:rPr lang="ru-RU" sz="1400" i="1" dirty="0" err="1" smtClean="0"/>
              <a:t>фондообразователя</a:t>
            </a:r>
            <a:r>
              <a:rPr lang="ru-RU" sz="1400" i="1" dirty="0" smtClean="0"/>
              <a:t> – лица или организации, если этих сведений недостаточно для приведения в специальном поле</a:t>
            </a:r>
          </a:p>
          <a:p>
            <a:pPr>
              <a:buClr>
                <a:srgbClr val="FF0000"/>
              </a:buClr>
              <a:buNone/>
            </a:pPr>
            <a:endParaRPr lang="ru-RU" sz="1400" dirty="0" smtClean="0"/>
          </a:p>
          <a:p>
            <a:pPr>
              <a:buClr>
                <a:srgbClr val="FF0000"/>
              </a:buClr>
            </a:pPr>
            <a:r>
              <a:rPr lang="ru-RU" sz="1500" b="1" dirty="0" smtClean="0"/>
              <a:t>РГИА</a:t>
            </a:r>
            <a:r>
              <a:rPr lang="ru-RU" sz="1500" dirty="0" smtClean="0"/>
              <a:t>: Наименование фонда:</a:t>
            </a:r>
          </a:p>
          <a:p>
            <a:pPr>
              <a:buClr>
                <a:srgbClr val="FF0000"/>
              </a:buClr>
              <a:buNone/>
            </a:pPr>
            <a:r>
              <a:rPr lang="ru-RU" sz="1400" dirty="0" smtClean="0"/>
              <a:t>	</a:t>
            </a:r>
            <a:r>
              <a:rPr lang="ru-RU" sz="1400" b="1" dirty="0" smtClean="0"/>
              <a:t>СОЮЗ ПИСЧЕБУМАЖНЫХ ФАБРИКАНТОВ В РОССИИ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Аннотация</a:t>
            </a:r>
          </a:p>
          <a:p>
            <a:pPr>
              <a:buNone/>
            </a:pPr>
            <a:r>
              <a:rPr lang="ru-RU" sz="1400" i="1" dirty="0" smtClean="0"/>
              <a:t>Протоколы заседаний Совета, общих собраний и Распорядительного комитета союза; отчеты о деятельности союза; циркуляры союза и Общества заводчиков и фабрикантов; докладные записки о пошлинах, тарифе, валюте; отчеты испытательной станции по исследованию бумаги; списки бумажных, целлюлозных, картонных фабрик и фабрик древесной массы в России</a:t>
            </a:r>
          </a:p>
          <a:p>
            <a:pPr>
              <a:buNone/>
            </a:pPr>
            <a:endParaRPr lang="ru-RU" sz="1400" i="1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928670"/>
            <a:ext cx="4070379" cy="500066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3ХХ</a:t>
            </a:r>
            <a:r>
              <a:rPr lang="ru-RU" sz="2000" b="1" i="1" dirty="0" smtClean="0"/>
              <a:t> Блок примечаний</a:t>
            </a:r>
          </a:p>
          <a:p>
            <a:pPr>
              <a:buNone/>
            </a:pPr>
            <a:endParaRPr lang="ru-RU" sz="18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ru-RU" sz="1800" b="1" i="1" dirty="0" smtClean="0"/>
              <a:t> Резюме или реферат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285728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357166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500034" y="1000108"/>
            <a:ext cx="4214842" cy="58579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545</a:t>
            </a:r>
            <a:r>
              <a:rPr lang="ru-RU" sz="1800" b="1" i="1" dirty="0" smtClean="0"/>
              <a:t> Историческое /Биографическое примечание</a:t>
            </a:r>
          </a:p>
          <a:p>
            <a:pPr>
              <a:buNone/>
            </a:pPr>
            <a:r>
              <a:rPr lang="ru-RU" sz="1300" i="1" dirty="0" smtClean="0"/>
              <a:t>В поле приводится информация по истории фонда, значимую для его подлинности, целостности и интерпретации (краткий обзор рамок временного периода, географического спектра, для </a:t>
            </a:r>
            <a:r>
              <a:rPr lang="ru-RU" sz="1300" dirty="0" smtClean="0"/>
              <a:t>лиц - сведения о роде </a:t>
            </a:r>
            <a:r>
              <a:rPr lang="ru-RU" sz="1300" i="1" dirty="0" smtClean="0"/>
              <a:t>деятельности,  значимые события, даты, сведения об образовании, краткая информация о семье и родственных связях и др.)</a:t>
            </a:r>
          </a:p>
          <a:p>
            <a:pPr>
              <a:buNone/>
            </a:pPr>
            <a:endParaRPr lang="ru-RU" sz="800" dirty="0" smtClean="0"/>
          </a:p>
          <a:p>
            <a:pPr>
              <a:buClr>
                <a:srgbClr val="FF0000"/>
              </a:buClr>
            </a:pPr>
            <a:r>
              <a:rPr lang="en-US" sz="1400" dirty="0" smtClean="0"/>
              <a:t>U.S. secretary of the treasury, White House chief of staff, and financier. Born</a:t>
            </a:r>
            <a:r>
              <a:rPr lang="ru-RU" sz="1400" dirty="0" smtClean="0"/>
              <a:t> 1918; </a:t>
            </a:r>
            <a:r>
              <a:rPr lang="en-US" sz="1400" dirty="0" smtClean="0"/>
              <a:t>died</a:t>
            </a:r>
            <a:r>
              <a:rPr lang="ru-RU" sz="1400" dirty="0" smtClean="0"/>
              <a:t> 2003</a:t>
            </a:r>
          </a:p>
          <a:p>
            <a:pPr>
              <a:buClr>
                <a:srgbClr val="FF0000"/>
              </a:buClr>
              <a:buNone/>
            </a:pPr>
            <a:endParaRPr lang="ru-RU" sz="800" dirty="0" smtClean="0"/>
          </a:p>
          <a:p>
            <a:pPr>
              <a:buClr>
                <a:srgbClr val="FF0000"/>
              </a:buClr>
            </a:pPr>
            <a:r>
              <a:rPr lang="ru-RU" sz="1400" b="1" dirty="0" smtClean="0"/>
              <a:t>РГИА</a:t>
            </a:r>
          </a:p>
          <a:p>
            <a:pPr>
              <a:buClr>
                <a:srgbClr val="FF0000"/>
              </a:buClr>
              <a:buNone/>
            </a:pPr>
            <a:r>
              <a:rPr lang="ru-RU" sz="1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Историческая справка</a:t>
            </a:r>
          </a:p>
          <a:p>
            <a:pPr>
              <a:buNone/>
            </a:pPr>
            <a:r>
              <a:rPr lang="ru-RU" sz="1300" i="1" dirty="0" smtClean="0"/>
              <a:t>Толстой, гр. Николай Сергеевич (1812-1892) литератор; Покровские: Егор Арсеньевич, автор статей по вопросам народного образования; Мария Николаевна, его жена (</a:t>
            </a:r>
            <a:r>
              <a:rPr lang="ru-RU" sz="1300" i="1" dirty="0" err="1" smtClean="0"/>
              <a:t>рожд</a:t>
            </a:r>
            <a:r>
              <a:rPr lang="ru-RU" sz="1300" i="1" dirty="0" smtClean="0"/>
              <a:t>. гр. Толстая)</a:t>
            </a:r>
          </a:p>
          <a:p>
            <a:pPr>
              <a:buNone/>
            </a:pPr>
            <a:endParaRPr lang="ru-RU" sz="1400" i="1" dirty="0" smtClean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786314" y="928670"/>
            <a:ext cx="392909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i="1" dirty="0" smtClean="0"/>
              <a:t>Соответствующего поля нет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12" name="Текст 5"/>
          <p:cNvSpPr>
            <a:spLocks noGrp="1"/>
          </p:cNvSpPr>
          <p:nvPr>
            <p:ph type="body" idx="1"/>
          </p:nvPr>
        </p:nvSpPr>
        <p:spPr>
          <a:xfrm>
            <a:off x="428596" y="285728"/>
            <a:ext cx="3714776" cy="61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MARC 21</a:t>
            </a:r>
            <a:endParaRPr lang="ru-RU" sz="28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" name="Текст 7"/>
          <p:cNvSpPr>
            <a:spLocks noGrp="1"/>
          </p:cNvSpPr>
          <p:nvPr>
            <p:ph type="body" sz="half" idx="3"/>
          </p:nvPr>
        </p:nvSpPr>
        <p:spPr>
          <a:xfrm>
            <a:off x="5143504" y="357166"/>
            <a:ext cx="3500462" cy="576000"/>
          </a:xfrm>
        </p:spPr>
        <p:txBody>
          <a:bodyPr>
            <a:normAutofit fontScale="25000" lnSpcReduction="20000"/>
          </a:bodyPr>
          <a:lstStyle/>
          <a:p>
            <a:endParaRPr lang="ru-RU" sz="1700" dirty="0" smtClean="0"/>
          </a:p>
          <a:p>
            <a:r>
              <a:rPr lang="en-US" sz="1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RUSMARC</a:t>
            </a:r>
            <a:endParaRPr lang="ru-RU" sz="1120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727</TotalTime>
  <Words>1083</Words>
  <Application>Microsoft Office PowerPoint</Application>
  <PresentationFormat>Экран (4:3)</PresentationFormat>
  <Paragraphs>218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Архивное описание средствами формата MARC21: анализ и оценка использования для российской практики</vt:lpstr>
      <vt:lpstr>1973 – реализован Формат для рукописей и архивов, также хранящихся в библиотеках – USMARC  для контроля архивных и рукописных записей (USMARC for archival and manuscript control – MARC AMC)  1977 – Общество американских архивистов создало Целевую группу по Национальной информационной системе (NISTF)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mashuliya</dc:creator>
  <cp:lastModifiedBy>stegaeva</cp:lastModifiedBy>
  <cp:revision>183</cp:revision>
  <dcterms:created xsi:type="dcterms:W3CDTF">2010-04-14T11:31:29Z</dcterms:created>
  <dcterms:modified xsi:type="dcterms:W3CDTF">2010-05-14T08:32:48Z</dcterms:modified>
</cp:coreProperties>
</file>