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14.05.2012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14.05.2012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14.05.2012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14.05.2012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14.05.2012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14.05.2012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14.05.2012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5984" y="1785926"/>
            <a:ext cx="6172200" cy="2071702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tx1"/>
                </a:solidFill>
                <a:latin typeface="Constantia" pitchFamily="18" charset="0"/>
              </a:rPr>
              <a:t>Нормативная база исполнения полномочий по организации библиотечного обслуживания населения органами местного самоуправления</a:t>
            </a:r>
            <a:endParaRPr lang="ru-RU" sz="2800" b="1" dirty="0">
              <a:solidFill>
                <a:schemeClr val="tx1"/>
              </a:solidFill>
              <a:latin typeface="Constantia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14876" y="4429132"/>
            <a:ext cx="3929090" cy="1928826"/>
          </a:xfrm>
        </p:spPr>
        <p:txBody>
          <a:bodyPr>
            <a:normAutofit/>
          </a:bodyPr>
          <a:lstStyle/>
          <a:p>
            <a:pPr algn="l"/>
            <a:r>
              <a:rPr lang="ru-RU" sz="2800" b="1" dirty="0" smtClean="0">
                <a:latin typeface="Constantia" pitchFamily="18" charset="0"/>
              </a:rPr>
              <a:t>Л.С. Ведерникова,</a:t>
            </a:r>
          </a:p>
          <a:p>
            <a:pPr algn="l"/>
            <a:r>
              <a:rPr lang="ru-RU" dirty="0" smtClean="0">
                <a:latin typeface="Constantia" pitchFamily="18" charset="0"/>
              </a:rPr>
              <a:t>заведующая отделом научно-исследовательской и методической </a:t>
            </a:r>
            <a:r>
              <a:rPr lang="ru-RU" dirty="0" smtClean="0">
                <a:latin typeface="Constantia" pitchFamily="18" charset="0"/>
              </a:rPr>
              <a:t>работы</a:t>
            </a:r>
            <a:endParaRPr lang="ru-RU" dirty="0" smtClean="0">
              <a:latin typeface="Constant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428605"/>
            <a:ext cx="9144000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b="1" dirty="0" smtClean="0">
                <a:latin typeface="Constantia" pitchFamily="18" charset="0"/>
              </a:rPr>
              <a:t>Пермская государственная библиотека им. М. Горького</a:t>
            </a:r>
          </a:p>
          <a:p>
            <a:endParaRPr lang="ru-RU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00826" y="285728"/>
            <a:ext cx="2400288" cy="285752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/>
              <a:t>п</a:t>
            </a:r>
            <a:r>
              <a:rPr lang="ru-RU" sz="2400" b="1" dirty="0" smtClean="0"/>
              <a:t>родолжение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642918"/>
            <a:ext cx="8643998" cy="5268931"/>
          </a:xfrm>
        </p:spPr>
        <p:txBody>
          <a:bodyPr>
            <a:noAutofit/>
          </a:bodyPr>
          <a:lstStyle/>
          <a:p>
            <a:pPr>
              <a:buBlip>
                <a:blip r:embed="rId2"/>
              </a:buBlip>
            </a:pPr>
            <a:r>
              <a:rPr lang="ru-RU" sz="2600" dirty="0" smtClean="0">
                <a:latin typeface="Constantia" pitchFamily="18" charset="0"/>
              </a:rPr>
              <a:t> </a:t>
            </a:r>
            <a:r>
              <a:rPr lang="ru-RU" sz="2600" dirty="0" smtClean="0">
                <a:latin typeface="Constantia" pitchFamily="18" charset="0"/>
              </a:rPr>
              <a:t>О </a:t>
            </a:r>
            <a:r>
              <a:rPr lang="ru-RU" sz="2600" dirty="0" smtClean="0">
                <a:latin typeface="Constantia" pitchFamily="18" charset="0"/>
              </a:rPr>
              <a:t>порядке формирования муниципального задания и финансового обеспечения выполнения этого задания</a:t>
            </a:r>
          </a:p>
          <a:p>
            <a:pPr>
              <a:buBlip>
                <a:blip r:embed="rId2"/>
              </a:buBlip>
            </a:pPr>
            <a:r>
              <a:rPr lang="ru-RU" sz="2600" dirty="0" smtClean="0">
                <a:latin typeface="Constantia" pitchFamily="18" charset="0"/>
              </a:rPr>
              <a:t> Об </a:t>
            </a:r>
            <a:r>
              <a:rPr lang="ru-RU" sz="2600" dirty="0" smtClean="0">
                <a:latin typeface="Constantia" pitchFamily="18" charset="0"/>
              </a:rPr>
              <a:t>утверждении муниципальных услуг</a:t>
            </a:r>
          </a:p>
          <a:p>
            <a:pPr>
              <a:buBlip>
                <a:blip r:embed="rId2"/>
              </a:buBlip>
            </a:pPr>
            <a:r>
              <a:rPr lang="ru-RU" sz="2600" dirty="0" smtClean="0">
                <a:latin typeface="Constantia" pitchFamily="18" charset="0"/>
              </a:rPr>
              <a:t> Об </a:t>
            </a:r>
            <a:r>
              <a:rPr lang="ru-RU" sz="2600" dirty="0" smtClean="0">
                <a:latin typeface="Constantia" pitchFamily="18" charset="0"/>
              </a:rPr>
              <a:t>утверждении Сводного перечня первоочередных муниципальных услуг, предоставляемых в электронном виде с участием администрации района</a:t>
            </a:r>
          </a:p>
          <a:p>
            <a:pPr>
              <a:buBlip>
                <a:blip r:embed="rId2"/>
              </a:buBlip>
            </a:pPr>
            <a:r>
              <a:rPr lang="ru-RU" sz="2600" dirty="0" smtClean="0">
                <a:latin typeface="Constantia" pitchFamily="18" charset="0"/>
              </a:rPr>
              <a:t> Об </a:t>
            </a:r>
            <a:r>
              <a:rPr lang="ru-RU" sz="2600" dirty="0" smtClean="0">
                <a:latin typeface="Constantia" pitchFamily="18" charset="0"/>
              </a:rPr>
              <a:t>административных регламентах предоставления муниципальных услуг</a:t>
            </a:r>
          </a:p>
          <a:p>
            <a:pPr>
              <a:buBlip>
                <a:blip r:embed="rId2"/>
              </a:buBlip>
            </a:pPr>
            <a:r>
              <a:rPr lang="ru-RU" sz="2600" dirty="0" smtClean="0">
                <a:latin typeface="Constantia" pitchFamily="18" charset="0"/>
              </a:rPr>
              <a:t> Об </a:t>
            </a:r>
            <a:r>
              <a:rPr lang="ru-RU" sz="2600" dirty="0" smtClean="0">
                <a:latin typeface="Constantia" pitchFamily="18" charset="0"/>
              </a:rPr>
              <a:t>утверждении целевых показателей эффективности деятельности бюджетных учреждений</a:t>
            </a:r>
          </a:p>
          <a:p>
            <a:pPr>
              <a:buBlip>
                <a:blip r:embed="rId2"/>
              </a:buBlip>
            </a:pPr>
            <a:r>
              <a:rPr lang="ru-RU" sz="2600" dirty="0" smtClean="0">
                <a:latin typeface="Constantia" pitchFamily="18" charset="0"/>
              </a:rPr>
              <a:t> Стандарт </a:t>
            </a:r>
            <a:r>
              <a:rPr lang="ru-RU" sz="2600" dirty="0" smtClean="0">
                <a:latin typeface="Constantia" pitchFamily="18" charset="0"/>
              </a:rPr>
              <a:t>качества предоставления муниципальной услуги «Организация библиотечного обслуживания</a:t>
            </a:r>
            <a:r>
              <a:rPr lang="ru-RU" sz="2600" dirty="0" smtClean="0">
                <a:latin typeface="Constantia" pitchFamily="18" charset="0"/>
              </a:rPr>
              <a:t>»</a:t>
            </a:r>
            <a:endParaRPr lang="ru-RU" sz="2600" dirty="0" smtClean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0"/>
            <a:ext cx="8229600" cy="785794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Constantia" pitchFamily="18" charset="0"/>
              </a:rPr>
              <a:t>Федеральный уровень</a:t>
            </a:r>
            <a:endParaRPr lang="ru-RU" b="1" dirty="0">
              <a:latin typeface="Constant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2143116"/>
            <a:ext cx="8229600" cy="457203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sz="3300" b="1" i="1" dirty="0" smtClean="0">
                <a:latin typeface="Constantia" pitchFamily="18" charset="0"/>
              </a:rPr>
              <a:t>Ст.14 п. 11</a:t>
            </a:r>
            <a:r>
              <a:rPr lang="ru-RU" sz="3300" b="1" dirty="0" smtClean="0">
                <a:latin typeface="Constantia" pitchFamily="18" charset="0"/>
              </a:rPr>
              <a:t>. </a:t>
            </a:r>
            <a:r>
              <a:rPr lang="ru-RU" sz="3300" dirty="0" smtClean="0">
                <a:latin typeface="Constantia" pitchFamily="18" charset="0"/>
              </a:rPr>
              <a:t>К вопросам местного значения поселения относятся: «Организация библиотечного обслуживания населения, комплектования и обеспечение сохранности библиотечных фондов библиотек поселения».</a:t>
            </a:r>
            <a:endParaRPr lang="ru-RU" sz="3300" i="1" dirty="0" smtClean="0">
              <a:latin typeface="Constantia" pitchFamily="18" charset="0"/>
            </a:endParaRPr>
          </a:p>
          <a:p>
            <a:pPr>
              <a:buNone/>
            </a:pPr>
            <a:r>
              <a:rPr lang="ru-RU" sz="3300" b="1" i="1" dirty="0" smtClean="0">
                <a:latin typeface="Constantia" pitchFamily="18" charset="0"/>
              </a:rPr>
              <a:t>Ст.15 п. 19. </a:t>
            </a:r>
            <a:r>
              <a:rPr lang="ru-RU" sz="3300" dirty="0" smtClean="0">
                <a:latin typeface="Constantia" pitchFamily="18" charset="0"/>
              </a:rPr>
              <a:t>К </a:t>
            </a:r>
            <a:r>
              <a:rPr lang="ru-RU" sz="3300" dirty="0" smtClean="0">
                <a:latin typeface="Constantia" pitchFamily="18" charset="0"/>
              </a:rPr>
              <a:t>вопросам местного значения муниципального района относятся: «Организация библиотечного обслуживания населения </a:t>
            </a:r>
            <a:r>
              <a:rPr lang="ru-RU" sz="3300" dirty="0" err="1" smtClean="0">
                <a:latin typeface="Constantia" pitchFamily="18" charset="0"/>
              </a:rPr>
              <a:t>межпоселенческими</a:t>
            </a:r>
            <a:r>
              <a:rPr lang="ru-RU" sz="3300" dirty="0" smtClean="0">
                <a:latin typeface="Constantia" pitchFamily="18" charset="0"/>
              </a:rPr>
              <a:t> библиотеками, комплектование и обеспечение сохранности их библиотечных фондов».</a:t>
            </a:r>
            <a:endParaRPr lang="ru-RU" sz="3300" i="1" dirty="0" smtClean="0">
              <a:latin typeface="Constantia" pitchFamily="18" charset="0"/>
            </a:endParaRPr>
          </a:p>
          <a:p>
            <a:pPr>
              <a:buNone/>
            </a:pPr>
            <a:r>
              <a:rPr lang="ru-RU" sz="3300" b="1" i="1" dirty="0" smtClean="0">
                <a:latin typeface="Constantia" pitchFamily="18" charset="0"/>
              </a:rPr>
              <a:t>С</a:t>
            </a:r>
            <a:r>
              <a:rPr lang="ru-RU" sz="3300" b="1" i="1" dirty="0" smtClean="0">
                <a:latin typeface="Constantia" pitchFamily="18" charset="0"/>
              </a:rPr>
              <a:t>т</a:t>
            </a:r>
            <a:r>
              <a:rPr lang="ru-RU" sz="3300" b="1" i="1" dirty="0" smtClean="0">
                <a:latin typeface="Constantia" pitchFamily="18" charset="0"/>
              </a:rPr>
              <a:t>. 16 п. </a:t>
            </a:r>
            <a:r>
              <a:rPr lang="ru-RU" sz="3300" b="1" i="1" dirty="0" smtClean="0">
                <a:latin typeface="Constantia" pitchFamily="18" charset="0"/>
              </a:rPr>
              <a:t>16. </a:t>
            </a:r>
            <a:r>
              <a:rPr lang="ru-RU" sz="3300" dirty="0" smtClean="0">
                <a:latin typeface="Constantia" pitchFamily="18" charset="0"/>
              </a:rPr>
              <a:t>К вопросам местного значения городского округа относятся: «Организация библиотечного обслуживания населения, комплектование и обеспечение фондов библиотек городского округа</a:t>
            </a:r>
            <a:r>
              <a:rPr lang="ru-RU" sz="3300" dirty="0" smtClean="0">
                <a:latin typeface="Constantia" pitchFamily="18" charset="0"/>
              </a:rPr>
              <a:t>».</a:t>
            </a:r>
            <a:endParaRPr lang="ru-RU" sz="3300" dirty="0" smtClean="0">
              <a:latin typeface="Constant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8596" y="785794"/>
            <a:ext cx="8215370" cy="1255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buSzPct val="95000"/>
            </a:pPr>
            <a:r>
              <a:rPr lang="ru-RU" sz="2800" b="1" dirty="0" smtClean="0">
                <a:latin typeface="Constantia" pitchFamily="18" charset="0"/>
              </a:rPr>
              <a:t>Об общих принципах местного самоуправления в Российской Федерации </a:t>
            </a:r>
            <a:endParaRPr lang="ru-RU" sz="2800" b="1" dirty="0" smtClean="0">
              <a:latin typeface="Constantia" pitchFamily="18" charset="0"/>
            </a:endParaRPr>
          </a:p>
          <a:p>
            <a:pPr algn="ctr">
              <a:lnSpc>
                <a:spcPct val="90000"/>
              </a:lnSpc>
              <a:buSzPct val="95000"/>
            </a:pPr>
            <a:r>
              <a:rPr lang="ru-RU" sz="2800" i="1" dirty="0" smtClean="0">
                <a:latin typeface="Constantia" pitchFamily="18" charset="0"/>
              </a:rPr>
              <a:t>(</a:t>
            </a:r>
            <a:r>
              <a:rPr lang="ru-RU" sz="2800" i="1" dirty="0" smtClean="0">
                <a:latin typeface="Constantia" pitchFamily="18" charset="0"/>
              </a:rPr>
              <a:t>№ 131-ФЗ от </a:t>
            </a:r>
            <a:r>
              <a:rPr lang="ru-RU" sz="2800" i="1" dirty="0" smtClean="0">
                <a:latin typeface="Constantia" pitchFamily="18" charset="0"/>
              </a:rPr>
              <a:t>6.10.2003)</a:t>
            </a:r>
            <a:endParaRPr lang="ru-RU" i="1" dirty="0" smtClean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85728"/>
            <a:ext cx="9144000" cy="92869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800" b="1" dirty="0" smtClean="0">
                <a:latin typeface="Constantia" pitchFamily="18" charset="0"/>
              </a:rPr>
              <a:t>Основы законодательства РФ о </a:t>
            </a:r>
            <a:r>
              <a:rPr lang="ru-RU" sz="3800" b="1" dirty="0" smtClean="0">
                <a:latin typeface="Constantia" pitchFamily="18" charset="0"/>
              </a:rPr>
              <a:t>культуре</a:t>
            </a:r>
            <a:r>
              <a:rPr lang="ru-RU" sz="4000" b="1" dirty="0" smtClean="0">
                <a:latin typeface="Constantia" pitchFamily="18" charset="0"/>
              </a:rPr>
              <a:t/>
            </a:r>
            <a:br>
              <a:rPr lang="ru-RU" sz="4000" b="1" dirty="0" smtClean="0">
                <a:latin typeface="Constantia" pitchFamily="18" charset="0"/>
              </a:rPr>
            </a:br>
            <a:r>
              <a:rPr lang="ru-RU" sz="3100" b="1" dirty="0" smtClean="0">
                <a:latin typeface="Constantia" pitchFamily="18" charset="0"/>
              </a:rPr>
              <a:t> </a:t>
            </a:r>
            <a:r>
              <a:rPr lang="ru-RU" sz="3100" i="1" dirty="0" smtClean="0">
                <a:latin typeface="Constantia" pitchFamily="18" charset="0"/>
              </a:rPr>
              <a:t>(</a:t>
            </a:r>
            <a:r>
              <a:rPr lang="ru-RU" sz="3100" i="1" dirty="0" smtClean="0">
                <a:latin typeface="Constantia" pitchFamily="18" charset="0"/>
              </a:rPr>
              <a:t>№ 3612-1 от 09.10.1992</a:t>
            </a:r>
            <a:r>
              <a:rPr lang="ru-RU" sz="3100" i="1" dirty="0" smtClean="0">
                <a:latin typeface="Constantia" pitchFamily="18" charset="0"/>
              </a:rPr>
              <a:t>)</a:t>
            </a:r>
            <a:endParaRPr lang="ru-RU" sz="3100" dirty="0">
              <a:latin typeface="Constant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75775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>
                <a:latin typeface="Constantia" pitchFamily="18" charset="0"/>
              </a:rPr>
              <a:t>Ст.40</a:t>
            </a:r>
            <a:r>
              <a:rPr lang="ru-RU" b="1" dirty="0" smtClean="0">
                <a:latin typeface="Constantia" pitchFamily="18" charset="0"/>
              </a:rPr>
              <a:t>. </a:t>
            </a:r>
            <a:r>
              <a:rPr lang="ru-RU" dirty="0" smtClean="0">
                <a:latin typeface="Constantia" pitchFamily="18" charset="0"/>
              </a:rPr>
              <a:t>«Полномочия органов местного самоуправления в области культуры».</a:t>
            </a:r>
          </a:p>
          <a:p>
            <a:pPr>
              <a:buNone/>
            </a:pPr>
            <a:r>
              <a:rPr lang="ru-RU" b="1" dirty="0" smtClean="0">
                <a:latin typeface="Constantia" pitchFamily="18" charset="0"/>
              </a:rPr>
              <a:t>Ст.30 </a:t>
            </a:r>
            <a:r>
              <a:rPr lang="ru-RU" b="1" dirty="0" smtClean="0">
                <a:latin typeface="Constantia" pitchFamily="18" charset="0"/>
              </a:rPr>
              <a:t>п.п.4 </a:t>
            </a:r>
            <a:r>
              <a:rPr lang="ru-RU" dirty="0" smtClean="0">
                <a:latin typeface="Constantia" pitchFamily="18" charset="0"/>
              </a:rPr>
              <a:t>«…органы государственной власти, органы местного самоуправления в соответствии со своей компетенцией обязаны…   …создавать условия сохранения бесплатности для населения основных услуг общедоступных библиотек</a:t>
            </a:r>
            <a:r>
              <a:rPr lang="ru-RU" dirty="0" smtClean="0">
                <a:latin typeface="Constantia" pitchFamily="18" charset="0"/>
              </a:rPr>
              <a:t>».</a:t>
            </a:r>
            <a:endParaRPr lang="ru-RU" dirty="0" smtClean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42852"/>
            <a:ext cx="8229600" cy="582594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Региональный уровень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857364"/>
            <a:ext cx="8229600" cy="4786346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sz="3400" b="1" i="1" u="sng" dirty="0" smtClean="0"/>
              <a:t>Ст. 1. п.9.</a:t>
            </a:r>
            <a:r>
              <a:rPr lang="ru-RU" sz="3400" dirty="0" smtClean="0"/>
              <a:t> Муниципальная </a:t>
            </a:r>
            <a:r>
              <a:rPr lang="ru-RU" sz="3400" dirty="0" smtClean="0"/>
              <a:t>публичная библиотека Пермского края – общедоступная библиотека, учрежденная органами местного самоуправления, являющаяся юридическим лицом и финансируемая из средств местного бюджета</a:t>
            </a:r>
            <a:r>
              <a:rPr lang="ru-RU" sz="3400" dirty="0" smtClean="0"/>
              <a:t>;</a:t>
            </a:r>
          </a:p>
          <a:p>
            <a:pPr>
              <a:buNone/>
            </a:pPr>
            <a:r>
              <a:rPr lang="ru-RU" sz="3400" b="1" i="1" u="sng" dirty="0" smtClean="0"/>
              <a:t>Ст.10 п.2.</a:t>
            </a:r>
            <a:r>
              <a:rPr lang="ru-RU" sz="3400" dirty="0" smtClean="0"/>
              <a:t> Финансирование … осуществляется из соответствующего бюджета</a:t>
            </a:r>
            <a:endParaRPr lang="ru-RU" sz="3400" dirty="0" smtClean="0"/>
          </a:p>
          <a:p>
            <a:pPr>
              <a:buNone/>
            </a:pPr>
            <a:r>
              <a:rPr lang="ru-RU" sz="3400" b="1" i="1" u="sng" dirty="0" smtClean="0"/>
              <a:t>Ст.13</a:t>
            </a:r>
            <a:r>
              <a:rPr lang="ru-RU" sz="3400" b="1" i="1" u="sng" dirty="0" smtClean="0"/>
              <a:t>. </a:t>
            </a:r>
            <a:r>
              <a:rPr lang="ru-RU" sz="3400" b="1" i="1" u="sng" dirty="0" smtClean="0"/>
              <a:t>п.3.</a:t>
            </a:r>
            <a:r>
              <a:rPr lang="ru-RU" sz="3400" b="1" i="1" dirty="0" smtClean="0"/>
              <a:t> </a:t>
            </a:r>
            <a:r>
              <a:rPr lang="ru-RU" sz="3400" dirty="0" smtClean="0"/>
              <a:t>Финансирование </a:t>
            </a:r>
            <a:r>
              <a:rPr lang="ru-RU" sz="3400" dirty="0" smtClean="0"/>
              <a:t>комплектования библиотечных фондов осуществляется за счет средств учредителей библиотек, а также др. </a:t>
            </a:r>
            <a:r>
              <a:rPr lang="ru-RU" sz="3400" dirty="0" smtClean="0"/>
              <a:t>источников</a:t>
            </a:r>
          </a:p>
          <a:p>
            <a:pPr>
              <a:buNone/>
            </a:pPr>
            <a:r>
              <a:rPr lang="ru-RU" sz="3400" b="1" i="1" u="sng" dirty="0" smtClean="0"/>
              <a:t>(Ст. 15. п. </a:t>
            </a:r>
            <a:r>
              <a:rPr lang="ru-RU" sz="3400" b="1" i="1" u="sng" dirty="0" smtClean="0"/>
              <a:t>3)</a:t>
            </a:r>
            <a:r>
              <a:rPr lang="ru-RU" sz="3400" b="1" i="1" dirty="0" smtClean="0"/>
              <a:t> </a:t>
            </a:r>
            <a:r>
              <a:rPr lang="ru-RU" sz="3400" i="1" dirty="0" smtClean="0"/>
              <a:t>Органы </a:t>
            </a:r>
            <a:r>
              <a:rPr lang="ru-RU" sz="3400" i="1" dirty="0" smtClean="0"/>
              <a:t>местного самоуправления вправе</a:t>
            </a:r>
            <a:r>
              <a:rPr lang="ru-RU" sz="3400" dirty="0" smtClean="0"/>
              <a:t> присваивать статус центральных ведущим муниципальным библиотекам: муниципального района (</a:t>
            </a:r>
            <a:r>
              <a:rPr lang="ru-RU" sz="3400" dirty="0" err="1" smtClean="0"/>
              <a:t>межпоселенческой</a:t>
            </a:r>
            <a:r>
              <a:rPr lang="ru-RU" sz="3400" dirty="0" smtClean="0"/>
              <a:t>, детской), городского округа (городской, детской), городского округа (городской, детской), поселений (сельской, городской)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85720" y="857232"/>
            <a:ext cx="78581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ru-RU" sz="2800" b="1" dirty="0" smtClean="0"/>
              <a:t>О библиотечном деле в Пермском крае</a:t>
            </a:r>
          </a:p>
          <a:p>
            <a:pPr algn="ctr">
              <a:buNone/>
            </a:pPr>
            <a:r>
              <a:rPr lang="ru-RU" sz="2400" i="1" dirty="0" smtClean="0"/>
              <a:t>(№205-ПК от 05.03.2008)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725470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Constantia" pitchFamily="18" charset="0"/>
              </a:rPr>
              <a:t>Муниципальный уровень</a:t>
            </a:r>
            <a:endParaRPr lang="ru-RU" b="1" dirty="0">
              <a:latin typeface="Constant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85860"/>
            <a:ext cx="8401080" cy="5072098"/>
          </a:xfrm>
        </p:spPr>
        <p:txBody>
          <a:bodyPr>
            <a:normAutofit/>
          </a:bodyPr>
          <a:lstStyle/>
          <a:p>
            <a:pPr lvl="0">
              <a:buBlip>
                <a:blip r:embed="rId2"/>
              </a:buBlip>
            </a:pPr>
            <a:r>
              <a:rPr lang="ru-RU" sz="2800" dirty="0" smtClean="0">
                <a:latin typeface="Constantia" pitchFamily="18" charset="0"/>
              </a:rPr>
              <a:t>Устав муниципального </a:t>
            </a:r>
            <a:r>
              <a:rPr lang="ru-RU" sz="2800" dirty="0" smtClean="0">
                <a:latin typeface="Constantia" pitchFamily="18" charset="0"/>
              </a:rPr>
              <a:t>образования;</a:t>
            </a:r>
            <a:endParaRPr lang="ru-RU" sz="2800" dirty="0" smtClean="0">
              <a:latin typeface="Constantia" pitchFamily="18" charset="0"/>
            </a:endParaRPr>
          </a:p>
          <a:p>
            <a:pPr lvl="0">
              <a:buBlip>
                <a:blip r:embed="rId2"/>
              </a:buBlip>
            </a:pPr>
            <a:r>
              <a:rPr lang="ru-RU" sz="2800" dirty="0" smtClean="0">
                <a:latin typeface="Constantia" pitchFamily="18" charset="0"/>
              </a:rPr>
              <a:t>Положение </a:t>
            </a:r>
            <a:r>
              <a:rPr lang="ru-RU" sz="2800" dirty="0" smtClean="0">
                <a:latin typeface="Constantia" pitchFamily="18" charset="0"/>
              </a:rPr>
              <a:t>об функциональном </a:t>
            </a:r>
            <a:r>
              <a:rPr lang="ru-RU" sz="2800" dirty="0" smtClean="0">
                <a:latin typeface="Constantia" pitchFamily="18" charset="0"/>
              </a:rPr>
              <a:t>органе</a:t>
            </a:r>
          </a:p>
          <a:p>
            <a:pPr lvl="0">
              <a:buNone/>
            </a:pPr>
            <a:r>
              <a:rPr lang="ru-RU" sz="2800" dirty="0" smtClean="0">
                <a:latin typeface="Constantia" pitchFamily="18" charset="0"/>
              </a:rPr>
              <a:t>	исполнительной власти;</a:t>
            </a:r>
          </a:p>
          <a:p>
            <a:pPr lvl="0">
              <a:buBlip>
                <a:blip r:embed="rId2"/>
              </a:buBlip>
            </a:pPr>
            <a:r>
              <a:rPr lang="ru-RU" sz="2800" dirty="0" smtClean="0">
                <a:latin typeface="Constantia" pitchFamily="18" charset="0"/>
              </a:rPr>
              <a:t>Положение </a:t>
            </a:r>
            <a:r>
              <a:rPr lang="ru-RU" sz="2800" dirty="0" smtClean="0">
                <a:latin typeface="Constantia" pitchFamily="18" charset="0"/>
              </a:rPr>
              <a:t>об </a:t>
            </a:r>
            <a:r>
              <a:rPr lang="ru-RU" sz="2800" dirty="0" smtClean="0">
                <a:latin typeface="Constantia" pitchFamily="18" charset="0"/>
              </a:rPr>
              <a:t>организации библиотечного обслуживания;</a:t>
            </a:r>
          </a:p>
          <a:p>
            <a:pPr lvl="0">
              <a:buBlip>
                <a:blip r:embed="rId2"/>
              </a:buBlip>
            </a:pPr>
            <a:r>
              <a:rPr lang="ru-RU" sz="2800" dirty="0" smtClean="0">
                <a:latin typeface="Constantia" pitchFamily="18" charset="0"/>
              </a:rPr>
              <a:t>Соглашение </a:t>
            </a:r>
            <a:r>
              <a:rPr lang="ru-RU" sz="2800" dirty="0" smtClean="0">
                <a:latin typeface="Constantia" pitchFamily="18" charset="0"/>
              </a:rPr>
              <a:t>о передаче </a:t>
            </a:r>
            <a:r>
              <a:rPr lang="ru-RU" sz="2800" dirty="0" smtClean="0">
                <a:latin typeface="Constantia" pitchFamily="18" charset="0"/>
              </a:rPr>
              <a:t>осуществления</a:t>
            </a:r>
          </a:p>
          <a:p>
            <a:pPr lvl="0">
              <a:buNone/>
            </a:pPr>
            <a:r>
              <a:rPr lang="ru-RU" sz="2800" dirty="0" smtClean="0">
                <a:latin typeface="Constantia" pitchFamily="18" charset="0"/>
              </a:rPr>
              <a:t>	части </a:t>
            </a:r>
            <a:r>
              <a:rPr lang="ru-RU" sz="2800" dirty="0" smtClean="0">
                <a:latin typeface="Constantia" pitchFamily="18" charset="0"/>
              </a:rPr>
              <a:t>полномочий по решению </a:t>
            </a:r>
            <a:r>
              <a:rPr lang="ru-RU" sz="2800" dirty="0" smtClean="0">
                <a:latin typeface="Constantia" pitchFamily="18" charset="0"/>
              </a:rPr>
              <a:t>вопросов</a:t>
            </a:r>
          </a:p>
          <a:p>
            <a:pPr lvl="0">
              <a:buNone/>
            </a:pPr>
            <a:r>
              <a:rPr lang="ru-RU" sz="2800" dirty="0" smtClean="0">
                <a:latin typeface="Constantia" pitchFamily="18" charset="0"/>
              </a:rPr>
              <a:t>	местного </a:t>
            </a:r>
            <a:r>
              <a:rPr lang="ru-RU" sz="2800" dirty="0" smtClean="0">
                <a:latin typeface="Constantia" pitchFamily="18" charset="0"/>
              </a:rPr>
              <a:t>значения.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285860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latin typeface="Constantia" pitchFamily="18" charset="0"/>
              </a:rPr>
              <a:t>Положение об организации </a:t>
            </a:r>
            <a:r>
              <a:rPr lang="ru-RU" sz="2400" b="1" dirty="0" smtClean="0">
                <a:latin typeface="Constantia" pitchFamily="18" charset="0"/>
              </a:rPr>
              <a:t>населения Октябрьского муниципального района. Постановление </a:t>
            </a:r>
            <a:r>
              <a:rPr lang="ru-RU" sz="2400" b="1" dirty="0" smtClean="0">
                <a:latin typeface="Constantia" pitchFamily="18" charset="0"/>
              </a:rPr>
              <a:t>главы </a:t>
            </a:r>
            <a:br>
              <a:rPr lang="ru-RU" sz="2400" b="1" dirty="0" smtClean="0">
                <a:latin typeface="Constantia" pitchFamily="18" charset="0"/>
              </a:rPr>
            </a:br>
            <a:r>
              <a:rPr lang="ru-RU" sz="2400" b="1" dirty="0" smtClean="0">
                <a:latin typeface="Constantia" pitchFamily="18" charset="0"/>
              </a:rPr>
              <a:t>(</a:t>
            </a:r>
            <a:r>
              <a:rPr lang="ru-RU" sz="2400" b="1" dirty="0" smtClean="0">
                <a:latin typeface="Constantia" pitchFamily="18" charset="0"/>
              </a:rPr>
              <a:t>№</a:t>
            </a:r>
            <a:r>
              <a:rPr lang="ru-RU" sz="2400" b="1" dirty="0" smtClean="0">
                <a:latin typeface="Constantia" pitchFamily="18" charset="0"/>
              </a:rPr>
              <a:t>37 от </a:t>
            </a:r>
            <a:r>
              <a:rPr lang="ru-RU" sz="2400" b="1" dirty="0" smtClean="0">
                <a:latin typeface="Constantia" pitchFamily="18" charset="0"/>
              </a:rPr>
              <a:t>26.01.2010</a:t>
            </a:r>
            <a:r>
              <a:rPr lang="ru-RU" sz="2400" b="1" dirty="0" smtClean="0">
                <a:latin typeface="Constantia" pitchFamily="18" charset="0"/>
              </a:rPr>
              <a:t>)</a:t>
            </a:r>
            <a:endParaRPr lang="ru-RU" sz="2400" b="1" dirty="0">
              <a:latin typeface="Constant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1285860"/>
            <a:ext cx="8786874" cy="5429288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sz="8000" b="1" dirty="0" smtClean="0">
                <a:latin typeface="Constantia" pitchFamily="18" charset="0"/>
              </a:rPr>
              <a:t>п.2</a:t>
            </a:r>
            <a:r>
              <a:rPr lang="ru-RU" sz="8000" b="1" dirty="0" smtClean="0">
                <a:latin typeface="Constantia" pitchFamily="18" charset="0"/>
              </a:rPr>
              <a:t>. Полномочия органов местного самоуправления в сфере библиотечного обслуживания населения.</a:t>
            </a:r>
          </a:p>
          <a:p>
            <a:pPr>
              <a:buNone/>
            </a:pPr>
            <a:r>
              <a:rPr lang="ru-RU" sz="6600" b="1" dirty="0" smtClean="0">
                <a:latin typeface="Constantia" pitchFamily="18" charset="0"/>
              </a:rPr>
              <a:t>2.1.</a:t>
            </a:r>
            <a:r>
              <a:rPr lang="ru-RU" sz="6600" dirty="0" smtClean="0">
                <a:latin typeface="Constantia" pitchFamily="18" charset="0"/>
              </a:rPr>
              <a:t>Утверждение Положения об организации библиотечного обслуживания населения Октябрьского муниципального района.</a:t>
            </a:r>
          </a:p>
          <a:p>
            <a:pPr>
              <a:buNone/>
            </a:pPr>
            <a:r>
              <a:rPr lang="ru-RU" sz="6600" b="1" dirty="0" smtClean="0">
                <a:latin typeface="Constantia" pitchFamily="18" charset="0"/>
              </a:rPr>
              <a:t>2.2.</a:t>
            </a:r>
            <a:r>
              <a:rPr lang="ru-RU" sz="6600" dirty="0" smtClean="0">
                <a:latin typeface="Constantia" pitchFamily="18" charset="0"/>
              </a:rPr>
              <a:t>Разработка и принятие программ развития библиотечного дела, осуществление контроля за их финансированием.</a:t>
            </a:r>
          </a:p>
          <a:p>
            <a:pPr>
              <a:buNone/>
            </a:pPr>
            <a:r>
              <a:rPr lang="ru-RU" sz="6600" b="1" dirty="0" smtClean="0">
                <a:latin typeface="Constantia" pitchFamily="18" charset="0"/>
              </a:rPr>
              <a:t>2.3.</a:t>
            </a:r>
            <a:r>
              <a:rPr lang="ru-RU" sz="6600" dirty="0" smtClean="0">
                <a:latin typeface="Constantia" pitchFamily="18" charset="0"/>
              </a:rPr>
              <a:t>Нормативное финансирование комплектования муниципальных библиотек, обеспечение сохранности их библиотечных фондов, оснащение современными техническими и программными средствами, оборудованием, необходимыми для оказания качественных услуг населению муниципального образования.</a:t>
            </a:r>
          </a:p>
          <a:p>
            <a:pPr>
              <a:buNone/>
            </a:pPr>
            <a:r>
              <a:rPr lang="ru-RU" sz="6600" b="1" dirty="0" smtClean="0">
                <a:latin typeface="Constantia" pitchFamily="18" charset="0"/>
              </a:rPr>
              <a:t>2.4.</a:t>
            </a:r>
            <a:r>
              <a:rPr lang="ru-RU" sz="6600" dirty="0" smtClean="0">
                <a:latin typeface="Constantia" pitchFamily="18" charset="0"/>
              </a:rPr>
              <a:t>Обеспечение реализации прав граждан муниципального образования на библиотечное обслуживание и получение гарантированных законодательством бесплатных библиотечных услуг по месту жительства.</a:t>
            </a:r>
          </a:p>
          <a:p>
            <a:pPr>
              <a:buNone/>
            </a:pPr>
            <a:r>
              <a:rPr lang="ru-RU" sz="6600" b="1" dirty="0" smtClean="0">
                <a:latin typeface="Constantia" pitchFamily="18" charset="0"/>
              </a:rPr>
              <a:t>2.5.</a:t>
            </a:r>
            <a:r>
              <a:rPr lang="ru-RU" sz="6600" dirty="0" smtClean="0">
                <a:latin typeface="Constantia" pitchFamily="18" charset="0"/>
              </a:rPr>
              <a:t>Осуществление мониторинга качества предоставления библиотечных услуг населению, заслушивание вопросов на заседаниях представительных и исполнительных органов власти.</a:t>
            </a:r>
          </a:p>
          <a:p>
            <a:pPr>
              <a:buNone/>
            </a:pPr>
            <a:r>
              <a:rPr lang="ru-RU" sz="6600" b="1" dirty="0" smtClean="0">
                <a:latin typeface="Constantia" pitchFamily="18" charset="0"/>
              </a:rPr>
              <a:t>2.6.</a:t>
            </a:r>
            <a:r>
              <a:rPr lang="ru-RU" sz="6600" dirty="0" smtClean="0">
                <a:latin typeface="Constantia" pitchFamily="18" charset="0"/>
              </a:rPr>
              <a:t>Установление дополнительных к федеральным и региональным льготам видов и норм материальной поддержки работников муниципальных библиотек.</a:t>
            </a:r>
          </a:p>
          <a:p>
            <a:pPr>
              <a:buNone/>
            </a:pPr>
            <a:r>
              <a:rPr lang="ru-RU" sz="6600" b="1" dirty="0" smtClean="0">
                <a:latin typeface="Constantia" pitchFamily="18" charset="0"/>
              </a:rPr>
              <a:t>2.7.</a:t>
            </a:r>
            <a:r>
              <a:rPr lang="ru-RU" sz="6600" dirty="0" smtClean="0">
                <a:latin typeface="Constantia" pitchFamily="18" charset="0"/>
              </a:rPr>
              <a:t>Утверждение и внесение изменений в нормативы потребностей в библиотечном обслуживании населения муниципального образования, формирование ежегодного муниципального задания и муниципального заказа на предоставление библиотечных услуг.  и т.д</a:t>
            </a:r>
            <a:r>
              <a:rPr lang="ru-RU" sz="6600" dirty="0" smtClean="0">
                <a:latin typeface="Constantia" pitchFamily="18" charset="0"/>
              </a:rPr>
              <a:t>.</a:t>
            </a:r>
            <a:endParaRPr lang="ru-RU" sz="6600" dirty="0" smtClean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500042"/>
            <a:ext cx="8858280" cy="1000124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latin typeface="Constantia" pitchFamily="18" charset="0"/>
              </a:rPr>
              <a:t>Направления в области исполнения полномочий органами местного самоуправления</a:t>
            </a:r>
            <a:endParaRPr lang="ru-RU" sz="2800" b="1" dirty="0">
              <a:latin typeface="Constant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1643050"/>
            <a:ext cx="8229600" cy="5000660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  <a:buBlip>
                <a:blip r:embed="rId2"/>
              </a:buBlip>
            </a:pPr>
            <a:r>
              <a:rPr lang="ru-RU" sz="2400" dirty="0" smtClean="0">
                <a:latin typeface="Constantia" pitchFamily="18" charset="0"/>
              </a:rPr>
              <a:t>определение </a:t>
            </a:r>
            <a:r>
              <a:rPr lang="ru-RU" sz="2400" dirty="0" smtClean="0">
                <a:latin typeface="Constantia" pitchFamily="18" charset="0"/>
              </a:rPr>
              <a:t>библиотечной политики в территории</a:t>
            </a:r>
          </a:p>
          <a:p>
            <a:pPr>
              <a:lnSpc>
                <a:spcPct val="130000"/>
              </a:lnSpc>
              <a:spcBef>
                <a:spcPts val="0"/>
              </a:spcBef>
              <a:buBlip>
                <a:blip r:embed="rId2"/>
              </a:buBlip>
            </a:pPr>
            <a:r>
              <a:rPr lang="ru-RU" sz="2400" dirty="0" smtClean="0">
                <a:latin typeface="Constantia" pitchFamily="18" charset="0"/>
              </a:rPr>
              <a:t>разработка </a:t>
            </a:r>
            <a:r>
              <a:rPr lang="ru-RU" sz="2400" dirty="0" smtClean="0">
                <a:latin typeface="Constantia" pitchFamily="18" charset="0"/>
              </a:rPr>
              <a:t>муниципальных актов</a:t>
            </a:r>
          </a:p>
          <a:p>
            <a:pPr>
              <a:lnSpc>
                <a:spcPct val="130000"/>
              </a:lnSpc>
              <a:spcBef>
                <a:spcPts val="0"/>
              </a:spcBef>
              <a:buBlip>
                <a:blip r:embed="rId2"/>
              </a:buBlip>
            </a:pPr>
            <a:r>
              <a:rPr lang="ru-RU" sz="2400" dirty="0" smtClean="0">
                <a:latin typeface="Constantia" pitchFamily="18" charset="0"/>
              </a:rPr>
              <a:t>формирование </a:t>
            </a:r>
            <a:r>
              <a:rPr lang="ru-RU" sz="2400" dirty="0" smtClean="0">
                <a:latin typeface="Constantia" pitchFamily="18" charset="0"/>
              </a:rPr>
              <a:t>бюджета библиотек</a:t>
            </a:r>
          </a:p>
          <a:p>
            <a:pPr>
              <a:lnSpc>
                <a:spcPct val="130000"/>
              </a:lnSpc>
              <a:spcBef>
                <a:spcPts val="0"/>
              </a:spcBef>
              <a:buBlip>
                <a:blip r:embed="rId2"/>
              </a:buBlip>
            </a:pPr>
            <a:r>
              <a:rPr lang="ru-RU" sz="2400" dirty="0" smtClean="0">
                <a:latin typeface="Constantia" pitchFamily="18" charset="0"/>
              </a:rPr>
              <a:t>определение </a:t>
            </a:r>
            <a:r>
              <a:rPr lang="ru-RU" sz="2400" dirty="0" smtClean="0">
                <a:latin typeface="Constantia" pitchFamily="18" charset="0"/>
              </a:rPr>
              <a:t>методики оплаты труда (базовые оклады, стимулирующие категории учреждения</a:t>
            </a:r>
          </a:p>
          <a:p>
            <a:pPr>
              <a:lnSpc>
                <a:spcPct val="130000"/>
              </a:lnSpc>
              <a:spcBef>
                <a:spcPts val="0"/>
              </a:spcBef>
              <a:buBlip>
                <a:blip r:embed="rId2"/>
              </a:buBlip>
            </a:pPr>
            <a:r>
              <a:rPr lang="ru-RU" sz="2400" dirty="0" smtClean="0">
                <a:latin typeface="Constantia" pitchFamily="18" charset="0"/>
              </a:rPr>
              <a:t>социальная </a:t>
            </a:r>
            <a:r>
              <a:rPr lang="ru-RU" sz="2400" dirty="0" smtClean="0">
                <a:latin typeface="Constantia" pitchFamily="18" charset="0"/>
              </a:rPr>
              <a:t>поддержка библиотечных </a:t>
            </a:r>
            <a:r>
              <a:rPr lang="ru-RU" sz="2400" dirty="0" smtClean="0">
                <a:latin typeface="Constantia" pitchFamily="18" charset="0"/>
              </a:rPr>
              <a:t>специалистов</a:t>
            </a:r>
          </a:p>
          <a:p>
            <a:pPr>
              <a:lnSpc>
                <a:spcPct val="130000"/>
              </a:lnSpc>
              <a:spcBef>
                <a:spcPts val="0"/>
              </a:spcBef>
              <a:buBlip>
                <a:blip r:embed="rId2"/>
              </a:buBlip>
            </a:pPr>
            <a:r>
              <a:rPr lang="ru-RU" sz="2400" dirty="0" smtClean="0">
                <a:latin typeface="Constantia" pitchFamily="18" charset="0"/>
              </a:rPr>
              <a:t>исполнение </a:t>
            </a:r>
            <a:r>
              <a:rPr lang="ru-RU" sz="2400" dirty="0" smtClean="0">
                <a:latin typeface="Constantia" pitchFamily="18" charset="0"/>
              </a:rPr>
              <a:t>федеральных, региональных, </a:t>
            </a:r>
            <a:r>
              <a:rPr lang="ru-RU" sz="2400" dirty="0" smtClean="0">
                <a:latin typeface="Constantia" pitchFamily="18" charset="0"/>
              </a:rPr>
              <a:t>муниципальных </a:t>
            </a:r>
            <a:r>
              <a:rPr lang="ru-RU" sz="2400" dirty="0" smtClean="0">
                <a:latin typeface="Constantia" pitchFamily="18" charset="0"/>
              </a:rPr>
              <a:t>нормативных актов</a:t>
            </a:r>
          </a:p>
          <a:p>
            <a:pPr>
              <a:lnSpc>
                <a:spcPct val="130000"/>
              </a:lnSpc>
              <a:spcBef>
                <a:spcPts val="0"/>
              </a:spcBef>
              <a:buBlip>
                <a:blip r:embed="rId2"/>
              </a:buBlip>
            </a:pPr>
            <a:r>
              <a:rPr lang="ru-RU" sz="2400" dirty="0" smtClean="0">
                <a:latin typeface="Constantia" pitchFamily="18" charset="0"/>
              </a:rPr>
              <a:t>ответственность </a:t>
            </a:r>
            <a:r>
              <a:rPr lang="ru-RU" sz="2400" dirty="0" smtClean="0">
                <a:latin typeface="Constantia" pitchFamily="18" charset="0"/>
              </a:rPr>
              <a:t>за данное полномочие</a:t>
            </a:r>
            <a:endParaRPr lang="ru-RU" sz="2400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8229600" cy="725470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latin typeface="Constantia" pitchFamily="18" charset="0"/>
              </a:rPr>
              <a:t>Нормативно-правовые документы исполнения полномочий</a:t>
            </a:r>
            <a:endParaRPr lang="ru-RU" sz="2800" b="1" dirty="0">
              <a:latin typeface="Constant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85860"/>
            <a:ext cx="7467600" cy="5188092"/>
          </a:xfrm>
        </p:spPr>
        <p:txBody>
          <a:bodyPr>
            <a:normAutofit/>
          </a:bodyPr>
          <a:lstStyle/>
          <a:p>
            <a:pPr>
              <a:buBlip>
                <a:blip r:embed="rId2"/>
              </a:buBlip>
            </a:pPr>
            <a:r>
              <a:rPr lang="ru-RU" sz="2600" dirty="0" smtClean="0">
                <a:latin typeface="Constantia" pitchFamily="18" charset="0"/>
              </a:rPr>
              <a:t> Программы </a:t>
            </a:r>
            <a:r>
              <a:rPr lang="ru-RU" sz="2600" dirty="0" smtClean="0">
                <a:latin typeface="Constantia" pitchFamily="18" charset="0"/>
              </a:rPr>
              <a:t>социально-экономического развития муниципальных </a:t>
            </a:r>
            <a:r>
              <a:rPr lang="ru-RU" sz="2600" dirty="0" smtClean="0">
                <a:latin typeface="Constantia" pitchFamily="18" charset="0"/>
              </a:rPr>
              <a:t>образований;</a:t>
            </a:r>
            <a:endParaRPr lang="ru-RU" sz="2600" dirty="0" smtClean="0">
              <a:latin typeface="Constantia" pitchFamily="18" charset="0"/>
            </a:endParaRPr>
          </a:p>
          <a:p>
            <a:pPr>
              <a:buBlip>
                <a:blip r:embed="rId2"/>
              </a:buBlip>
            </a:pPr>
            <a:r>
              <a:rPr lang="ru-RU" sz="2600" dirty="0" smtClean="0">
                <a:latin typeface="Constantia" pitchFamily="18" charset="0"/>
              </a:rPr>
              <a:t> Целевые </a:t>
            </a:r>
            <a:r>
              <a:rPr lang="ru-RU" sz="2600" dirty="0" smtClean="0">
                <a:latin typeface="Constantia" pitchFamily="18" charset="0"/>
              </a:rPr>
              <a:t>программы развития сферы культуры, </a:t>
            </a:r>
            <a:r>
              <a:rPr lang="ru-RU" sz="2600" dirty="0" smtClean="0">
                <a:latin typeface="Constantia" pitchFamily="18" charset="0"/>
              </a:rPr>
              <a:t>библиотек, </a:t>
            </a:r>
            <a:r>
              <a:rPr lang="ru-RU" sz="2600" dirty="0" smtClean="0">
                <a:latin typeface="Constantia" pitchFamily="18" charset="0"/>
              </a:rPr>
              <a:t>по реализации национальной программы поддержки и развития </a:t>
            </a:r>
            <a:r>
              <a:rPr lang="ru-RU" sz="2600" dirty="0" smtClean="0">
                <a:latin typeface="Constantia" pitchFamily="18" charset="0"/>
              </a:rPr>
              <a:t>чтения;</a:t>
            </a:r>
            <a:endParaRPr lang="ru-RU" sz="2600" dirty="0" smtClean="0">
              <a:latin typeface="Constantia" pitchFamily="18" charset="0"/>
            </a:endParaRPr>
          </a:p>
          <a:p>
            <a:pPr>
              <a:buBlip>
                <a:blip r:embed="rId2"/>
              </a:buBlip>
            </a:pPr>
            <a:r>
              <a:rPr lang="ru-RU" sz="2600" dirty="0" smtClean="0">
                <a:latin typeface="Constantia" pitchFamily="18" charset="0"/>
              </a:rPr>
              <a:t> Положение </a:t>
            </a:r>
            <a:r>
              <a:rPr lang="ru-RU" sz="2600" dirty="0" smtClean="0">
                <a:latin typeface="Constantia" pitchFamily="18" charset="0"/>
              </a:rPr>
              <a:t>о порядке опубликования (обнародованию) и вступления в силу нормативных правовых актов </a:t>
            </a:r>
            <a:r>
              <a:rPr lang="ru-RU" sz="2600" dirty="0" smtClean="0">
                <a:latin typeface="Constantia" pitchFamily="18" charset="0"/>
              </a:rPr>
              <a:t>МО;</a:t>
            </a:r>
            <a:endParaRPr lang="ru-RU" sz="2600" dirty="0" smtClean="0">
              <a:latin typeface="Constantia" pitchFamily="18" charset="0"/>
            </a:endParaRPr>
          </a:p>
          <a:p>
            <a:pPr>
              <a:buBlip>
                <a:blip r:embed="rId2"/>
              </a:buBlip>
            </a:pPr>
            <a:r>
              <a:rPr lang="ru-RU" sz="2600" dirty="0" smtClean="0">
                <a:latin typeface="Constantia" pitchFamily="18" charset="0"/>
              </a:rPr>
              <a:t> Положение </a:t>
            </a:r>
            <a:r>
              <a:rPr lang="ru-RU" sz="2600" dirty="0" smtClean="0">
                <a:latin typeface="Constantia" pitchFamily="18" charset="0"/>
              </a:rPr>
              <a:t>об обеспечении доступа к информации о деятельности органов местного самоуправления</a:t>
            </a:r>
            <a:r>
              <a:rPr lang="ru-RU" sz="2600" dirty="0" smtClean="0">
                <a:latin typeface="Constantia" pitchFamily="18" charset="0"/>
              </a:rPr>
              <a:t>.</a:t>
            </a:r>
            <a:endParaRPr lang="ru-RU" sz="2600" dirty="0" smtClean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00042"/>
            <a:ext cx="8229600" cy="725470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latin typeface="Constantia" pitchFamily="18" charset="0"/>
              </a:rPr>
              <a:t>Исполнение норм федерального законодательства</a:t>
            </a:r>
            <a:endParaRPr lang="ru-RU" sz="3200" b="1" dirty="0">
              <a:latin typeface="Constant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428736"/>
            <a:ext cx="8472518" cy="5143536"/>
          </a:xfrm>
        </p:spPr>
        <p:txBody>
          <a:bodyPr>
            <a:normAutofit/>
          </a:bodyPr>
          <a:lstStyle/>
          <a:p>
            <a:pPr>
              <a:buBlip>
                <a:blip r:embed="rId2"/>
              </a:buBlip>
            </a:pPr>
            <a:r>
              <a:rPr lang="ru-RU" dirty="0" smtClean="0">
                <a:latin typeface="Constantia" pitchFamily="18" charset="0"/>
              </a:rPr>
              <a:t> Об </a:t>
            </a:r>
            <a:r>
              <a:rPr lang="ru-RU" dirty="0" smtClean="0">
                <a:latin typeface="Constantia" pitchFamily="18" charset="0"/>
              </a:rPr>
              <a:t>изменении типа муниципального учреждения</a:t>
            </a:r>
          </a:p>
          <a:p>
            <a:pPr>
              <a:buBlip>
                <a:blip r:embed="rId2"/>
              </a:buBlip>
            </a:pPr>
            <a:r>
              <a:rPr lang="ru-RU" dirty="0" smtClean="0">
                <a:latin typeface="Constantia" pitchFamily="18" charset="0"/>
              </a:rPr>
              <a:t> Порядок  </a:t>
            </a:r>
            <a:r>
              <a:rPr lang="ru-RU" dirty="0" smtClean="0">
                <a:latin typeface="Constantia" pitchFamily="18" charset="0"/>
              </a:rPr>
              <a:t>составления и утверждения плана финансово-хозяйственной деятельности муниципальных бюджетных учреждений</a:t>
            </a:r>
          </a:p>
          <a:p>
            <a:pPr>
              <a:buBlip>
                <a:blip r:embed="rId2"/>
              </a:buBlip>
            </a:pPr>
            <a:r>
              <a:rPr lang="ru-RU" dirty="0" smtClean="0">
                <a:latin typeface="Constantia" pitchFamily="18" charset="0"/>
              </a:rPr>
              <a:t> Порядок </a:t>
            </a:r>
            <a:r>
              <a:rPr lang="ru-RU" dirty="0" smtClean="0">
                <a:latin typeface="Constantia" pitchFamily="18" charset="0"/>
              </a:rPr>
              <a:t>определения объема и условий предоставления субсидий муниципальным и бюджетным </a:t>
            </a:r>
            <a:r>
              <a:rPr lang="ru-RU" dirty="0" smtClean="0">
                <a:latin typeface="Constantia" pitchFamily="18" charset="0"/>
              </a:rPr>
              <a:t>учреждением</a:t>
            </a:r>
          </a:p>
          <a:p>
            <a:pPr>
              <a:buBlip>
                <a:blip r:embed="rId2"/>
              </a:buBlip>
            </a:pPr>
            <a:r>
              <a:rPr lang="ru-RU" dirty="0" smtClean="0">
                <a:latin typeface="Constantia" pitchFamily="18" charset="0"/>
              </a:rPr>
              <a:t> Договор о закреплении муниципального имущества на праве оперативного управления</a:t>
            </a:r>
          </a:p>
          <a:p>
            <a:pPr>
              <a:buBlip>
                <a:blip r:embed="rId2"/>
              </a:buBlip>
            </a:pPr>
            <a:r>
              <a:rPr lang="ru-RU" dirty="0" smtClean="0">
                <a:latin typeface="Constantia" pitchFamily="18" charset="0"/>
              </a:rPr>
              <a:t> Об </a:t>
            </a:r>
            <a:r>
              <a:rPr lang="ru-RU" dirty="0" smtClean="0">
                <a:latin typeface="Constantia" pitchFamily="18" charset="0"/>
              </a:rPr>
              <a:t>утверждении особо ценного движимого и недвижимого </a:t>
            </a:r>
            <a:r>
              <a:rPr lang="ru-RU" dirty="0" smtClean="0">
                <a:latin typeface="Constantia" pitchFamily="18" charset="0"/>
              </a:rPr>
              <a:t>имущества</a:t>
            </a:r>
          </a:p>
          <a:p>
            <a:pPr>
              <a:buBlip>
                <a:blip r:embed="rId2"/>
              </a:buBlip>
            </a:pPr>
            <a:r>
              <a:rPr lang="ru-RU" dirty="0" smtClean="0">
                <a:latin typeface="Constantia" pitchFamily="18" charset="0"/>
              </a:rPr>
              <a:t> Соглашения </a:t>
            </a:r>
            <a:r>
              <a:rPr lang="ru-RU" dirty="0" smtClean="0">
                <a:latin typeface="Constantia" pitchFamily="18" charset="0"/>
              </a:rPr>
              <a:t>между учредителем и бюджетным учреждением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64</TotalTime>
  <Words>692</Words>
  <PresentationFormat>Экран (4:3)</PresentationFormat>
  <Paragraphs>64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Эркер</vt:lpstr>
      <vt:lpstr>Нормативная база исполнения полномочий по организации библиотечного обслуживания населения органами местного самоуправления</vt:lpstr>
      <vt:lpstr>Федеральный уровень</vt:lpstr>
      <vt:lpstr>Основы законодательства РФ о культуре  (№ 3612-1 от 09.10.1992)</vt:lpstr>
      <vt:lpstr>Региональный уровень</vt:lpstr>
      <vt:lpstr>Муниципальный уровень</vt:lpstr>
      <vt:lpstr>Положение об организации населения Октябрьского муниципального района. Постановление главы  (№37 от 26.01.2010)</vt:lpstr>
      <vt:lpstr>Направления в области исполнения полномочий органами местного самоуправления</vt:lpstr>
      <vt:lpstr>Нормативно-правовые документы исполнения полномочий</vt:lpstr>
      <vt:lpstr>Исполнение норм федерального законодательства</vt:lpstr>
      <vt:lpstr>продолжение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Нормативная база исполнения полномочий по организации библиотечного обслуживания населения органами местного самоуправления</dc:title>
  <cp:lastModifiedBy>onimr</cp:lastModifiedBy>
  <cp:revision>8</cp:revision>
  <dcterms:modified xsi:type="dcterms:W3CDTF">2012-05-14T13:32:01Z</dcterms:modified>
</cp:coreProperties>
</file>