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9506CC-A651-4948-AD96-BB233C209164}" type="datetimeFigureOut">
              <a:rPr lang="ru-RU" smtClean="0"/>
              <a:pPr/>
              <a:t>14.05.2012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3211ECC-BA72-4960-ACC8-918767D80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428596" y="357166"/>
            <a:ext cx="748011" cy="66688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357430"/>
            <a:ext cx="8286808" cy="228601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Организация работы</a:t>
            </a:r>
            <a:br>
              <a:rPr lang="ru-RU" sz="3200" b="1" dirty="0" smtClean="0"/>
            </a:br>
            <a:r>
              <a:rPr lang="ru-RU" sz="3200" b="1" dirty="0" smtClean="0"/>
              <a:t> Муниципальных библиотек г.Перми </a:t>
            </a:r>
            <a:br>
              <a:rPr lang="ru-RU" sz="3200" b="1" dirty="0" smtClean="0"/>
            </a:br>
            <a:r>
              <a:rPr lang="ru-RU" sz="3200" b="1" dirty="0" smtClean="0"/>
              <a:t>в условиях Федерального Закона </a:t>
            </a:r>
            <a:br>
              <a:rPr lang="ru-RU" sz="3200" b="1" dirty="0" smtClean="0"/>
            </a:br>
            <a:r>
              <a:rPr lang="ru-RU" sz="3200" b="1" dirty="0" smtClean="0"/>
              <a:t>№152-ФЗ «О персональных данных»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 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29"/>
            <a:ext cx="8692970" cy="64294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               </a:t>
            </a:r>
            <a:r>
              <a:rPr lang="ru-RU" sz="2200" dirty="0" smtClean="0"/>
              <a:t>МБУК г.Перми «Объединение муниципальных библиотек»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/>
              <a:t>Муниципальное бюджетное учреждение культуры г.Перми «Объединение муниципальных библиотек»</a:t>
            </a:r>
            <a:endParaRPr lang="ru-RU" sz="2400" b="1" i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41 муниципальная библиотека,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среди которых  </a:t>
            </a:r>
          </a:p>
          <a:p>
            <a:r>
              <a:rPr lang="ru-RU" dirty="0" smtClean="0"/>
              <a:t> 2 центральные (ЦГБ им. А.С.Пушкина, ЦДБ)</a:t>
            </a:r>
          </a:p>
          <a:p>
            <a:r>
              <a:rPr lang="ru-RU" dirty="0" smtClean="0"/>
              <a:t> 6 районных</a:t>
            </a:r>
          </a:p>
          <a:p>
            <a:r>
              <a:rPr lang="ru-RU" dirty="0" smtClean="0"/>
              <a:t>12 детских библиотек</a:t>
            </a:r>
          </a:p>
          <a:p>
            <a:pPr>
              <a:buNone/>
            </a:pPr>
            <a:r>
              <a:rPr lang="ru-RU" sz="2400" dirty="0" smtClean="0"/>
              <a:t>   </a:t>
            </a:r>
          </a:p>
          <a:p>
            <a:pPr>
              <a:buNone/>
            </a:pPr>
            <a:r>
              <a:rPr lang="ru-RU" sz="2400" dirty="0" smtClean="0"/>
              <a:t> по итогам 2011г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 Количество пользователей– 189 900 </a:t>
            </a:r>
            <a:r>
              <a:rPr lang="ru-RU" sz="2000" dirty="0" smtClean="0"/>
              <a:t>чел.</a:t>
            </a:r>
          </a:p>
          <a:p>
            <a:pPr>
              <a:buNone/>
            </a:pPr>
            <a:r>
              <a:rPr lang="ru-RU" dirty="0" smtClean="0"/>
              <a:t>          Количество посещений -1 695 526</a:t>
            </a:r>
          </a:p>
          <a:p>
            <a:pPr>
              <a:buNone/>
            </a:pPr>
            <a:r>
              <a:rPr lang="ru-RU" dirty="0" smtClean="0"/>
              <a:t>          Количество </a:t>
            </a:r>
            <a:r>
              <a:rPr lang="ru-RU" dirty="0" err="1" smtClean="0"/>
              <a:t>документовыдач</a:t>
            </a:r>
            <a:r>
              <a:rPr lang="ru-RU" dirty="0" smtClean="0"/>
              <a:t> – 4 042 779 </a:t>
            </a:r>
            <a:r>
              <a:rPr lang="ru-RU" sz="2000" dirty="0" smtClean="0"/>
              <a:t>экз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114668" cy="489110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500430" y="357166"/>
            <a:ext cx="5500726" cy="628654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7200" b="1" dirty="0" smtClean="0"/>
              <a:t>К 01.03.2011 года  в учреждении</a:t>
            </a:r>
          </a:p>
          <a:p>
            <a:pPr>
              <a:buNone/>
            </a:pPr>
            <a:r>
              <a:rPr lang="ru-RU" sz="7200" b="1" dirty="0" smtClean="0"/>
              <a:t>разработано более 50 локальных </a:t>
            </a:r>
          </a:p>
          <a:p>
            <a:pPr>
              <a:buNone/>
            </a:pPr>
            <a:r>
              <a:rPr lang="ru-RU" sz="7200" b="1" dirty="0" smtClean="0"/>
              <a:t>нормативных актов, в т.ч: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6400" b="1" i="1" dirty="0" smtClean="0"/>
              <a:t>Политика информационной безопасности </a:t>
            </a:r>
          </a:p>
          <a:p>
            <a:pPr>
              <a:buNone/>
            </a:pPr>
            <a:r>
              <a:rPr lang="ru-RU" sz="6400" b="1" i="1" dirty="0" smtClean="0"/>
              <a:t>учреждения;</a:t>
            </a:r>
          </a:p>
          <a:p>
            <a:pPr>
              <a:buNone/>
            </a:pPr>
            <a:r>
              <a:rPr lang="ru-RU" sz="6400" b="1" i="1" dirty="0" smtClean="0"/>
              <a:t>Концепция информационной безопасности</a:t>
            </a:r>
          </a:p>
          <a:p>
            <a:pPr>
              <a:buNone/>
            </a:pPr>
            <a:r>
              <a:rPr lang="ru-RU" sz="6400" b="1" i="1" dirty="0" smtClean="0"/>
              <a:t> информационных систем </a:t>
            </a:r>
            <a:r>
              <a:rPr lang="ru-RU" sz="6400" b="1" i="1" dirty="0" err="1" smtClean="0"/>
              <a:t>ПДн</a:t>
            </a:r>
            <a:r>
              <a:rPr lang="ru-RU" sz="6400" b="1" i="1" dirty="0" smtClean="0"/>
              <a:t>;</a:t>
            </a:r>
          </a:p>
          <a:p>
            <a:pPr>
              <a:buNone/>
            </a:pPr>
            <a:r>
              <a:rPr lang="ru-RU" sz="6400" b="1" i="1" dirty="0" smtClean="0"/>
              <a:t>Модель угроз безопасности </a:t>
            </a:r>
            <a:r>
              <a:rPr lang="ru-RU" sz="6400" b="1" i="1" dirty="0" err="1" smtClean="0"/>
              <a:t>ПДн</a:t>
            </a:r>
            <a:r>
              <a:rPr lang="ru-RU" sz="6400" b="1" i="1" dirty="0" smtClean="0"/>
              <a:t> и т.д.</a:t>
            </a:r>
          </a:p>
          <a:p>
            <a:pPr>
              <a:buNone/>
            </a:pPr>
            <a:endParaRPr lang="ru-RU" sz="6400" b="1" i="1" dirty="0" smtClean="0"/>
          </a:p>
          <a:p>
            <a:pPr>
              <a:buNone/>
            </a:pPr>
            <a:r>
              <a:rPr lang="ru-RU" sz="6400" dirty="0" smtClean="0"/>
              <a:t>установлены:</a:t>
            </a:r>
          </a:p>
          <a:p>
            <a:r>
              <a:rPr lang="ru-RU" sz="6400" b="1" i="1" dirty="0" smtClean="0"/>
              <a:t>требования соблюдения конфиденциальности персональных данных субъектов;</a:t>
            </a:r>
          </a:p>
          <a:p>
            <a:r>
              <a:rPr lang="ru-RU" sz="6400" b="1" i="1" dirty="0" smtClean="0"/>
              <a:t>определен список лиц, осуществляющих обработку  персональных данных без использования  и с использованием средств автоматизации;</a:t>
            </a:r>
          </a:p>
          <a:p>
            <a:r>
              <a:rPr lang="ru-RU" sz="6400" b="1" i="1" dirty="0" smtClean="0"/>
              <a:t>определены места хранения материальных носителей персональных данных, разработаны меры, обеспечивающие  их сохранность и исключающие к ним несанкционированный доступ  и т.д.</a:t>
            </a:r>
          </a:p>
          <a:p>
            <a:endParaRPr lang="ru-RU" sz="6400" b="1" i="1" dirty="0" smtClean="0"/>
          </a:p>
          <a:p>
            <a:pPr>
              <a:buNone/>
            </a:pPr>
            <a:r>
              <a:rPr lang="ru-RU" sz="6400" dirty="0" smtClean="0"/>
              <a:t> назначены </a:t>
            </a:r>
          </a:p>
          <a:p>
            <a:r>
              <a:rPr lang="ru-RU" sz="6400" b="1" i="1" dirty="0" smtClean="0"/>
              <a:t>ответственные за соблюдение требований законодательства РФ в области персональных данных</a:t>
            </a:r>
          </a:p>
          <a:p>
            <a:pPr>
              <a:buNone/>
            </a:pPr>
            <a:r>
              <a:rPr lang="ru-RU" sz="6400" b="1" dirty="0" smtClean="0"/>
              <a:t>        и др.</a:t>
            </a:r>
            <a:endParaRPr lang="ru-RU" sz="6400" b="1" dirty="0"/>
          </a:p>
        </p:txBody>
      </p:sp>
      <p:pic>
        <p:nvPicPr>
          <p:cNvPr id="9" name="Picture 2" descr="C:\Documents and Settings\user\Мои документы\Мои рисунки\персональные данные 1\персональные данные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1571636" cy="2324415"/>
          </a:xfrm>
          <a:prstGeom prst="rect">
            <a:avLst/>
          </a:prstGeom>
          <a:noFill/>
        </p:spPr>
      </p:pic>
      <p:pic>
        <p:nvPicPr>
          <p:cNvPr id="10" name="Picture 3" descr="C:\Documents and Settings\user\Мои документы\Мои рисунки\персональные данные 1\персональные данные 1 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1428736"/>
            <a:ext cx="1545671" cy="2357453"/>
          </a:xfrm>
          <a:prstGeom prst="rect">
            <a:avLst/>
          </a:prstGeom>
          <a:noFill/>
        </p:spPr>
      </p:pic>
      <p:pic>
        <p:nvPicPr>
          <p:cNvPr id="11" name="Picture 4" descr="C:\Documents and Settings\user\Мои документы\Мои рисунки\персональные данные 1\персональные данные 1 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2714620"/>
            <a:ext cx="1571636" cy="2395854"/>
          </a:xfrm>
          <a:prstGeom prst="rect">
            <a:avLst/>
          </a:prstGeom>
          <a:noFill/>
        </p:spPr>
      </p:pic>
      <p:pic>
        <p:nvPicPr>
          <p:cNvPr id="12" name="Picture 5" descr="C:\Documents and Settings\user\Мои документы\Мои рисунки\персональные данные 1\персональные данные 1 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08" y="4143380"/>
            <a:ext cx="1447199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57158" y="500042"/>
            <a:ext cx="8629680" cy="49434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/>
              <a:t>Обработка </a:t>
            </a:r>
            <a:r>
              <a:rPr lang="ru-RU" dirty="0" smtClean="0"/>
              <a:t>персональных данных пользователей в муниципальных библиотеках г.Перми ведется в автоматизированном и неавтоматизированном режимах (смешанная).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b="1" dirty="0" smtClean="0"/>
              <a:t> Автоматизированный режим </a:t>
            </a:r>
            <a:r>
              <a:rPr lang="ru-RU" dirty="0" smtClean="0"/>
              <a:t>обработки –  ЦГБ им. Пушкина, ЦДБ, Юношеская библиотека, районная библиотека  №13 им. В.Короленко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Неавтоматизированный режим </a:t>
            </a:r>
            <a:r>
              <a:rPr lang="ru-RU" dirty="0" smtClean="0"/>
              <a:t>обработки – 38 муниципальных библиотек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786182" y="609600"/>
            <a:ext cx="5143536" cy="55340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Введены в действие </a:t>
            </a:r>
            <a:r>
              <a:rPr lang="ru-RU" b="1" dirty="0" smtClean="0"/>
              <a:t>новые формы печатных носителей персональных данных пользователей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читательский формуляр  (минимизированы сведения о читателе,  на обороте размещен договор на получение библиотечной услуги).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Бланк регистрационной карточки (на обороте дополнен заявлением-согласием на обработку персональных данных субъекта).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Бланк «Контрольного листа» ( стал обезличен)</a:t>
            </a:r>
            <a:endParaRPr lang="ru-RU" dirty="0"/>
          </a:p>
        </p:txBody>
      </p:sp>
      <p:pic>
        <p:nvPicPr>
          <p:cNvPr id="2050" name="Picture 2" descr="C:\Documents and Settings\user\Мои документы\Мои рисунки\персональные данные 1\персональные данные 1 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28728" cy="1871832"/>
          </a:xfrm>
          <a:prstGeom prst="rect">
            <a:avLst/>
          </a:prstGeom>
          <a:noFill/>
        </p:spPr>
      </p:pic>
      <p:pic>
        <p:nvPicPr>
          <p:cNvPr id="2051" name="Picture 3" descr="C:\Documents and Settings\user\Мои документы\Мои рисунки\персональные данные 1\персональные данные 1 0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000108"/>
            <a:ext cx="2357454" cy="1722830"/>
          </a:xfrm>
          <a:prstGeom prst="rect">
            <a:avLst/>
          </a:prstGeom>
          <a:noFill/>
        </p:spPr>
      </p:pic>
      <p:pic>
        <p:nvPicPr>
          <p:cNvPr id="2052" name="Picture 4" descr="C:\Documents and Settings\user\Мои документы\Мои рисунки\персональные данные 1\персональные данные 1 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786058"/>
            <a:ext cx="1928794" cy="1357322"/>
          </a:xfrm>
          <a:prstGeom prst="rect">
            <a:avLst/>
          </a:prstGeom>
          <a:noFill/>
        </p:spPr>
      </p:pic>
      <p:pic>
        <p:nvPicPr>
          <p:cNvPr id="2053" name="Picture 5" descr="C:\Documents and Settings\user\Мои документы\Мои рисунки\персональные данные 1\персональные данные 1 00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3286124"/>
            <a:ext cx="2154146" cy="1428760"/>
          </a:xfrm>
          <a:prstGeom prst="rect">
            <a:avLst/>
          </a:prstGeom>
          <a:noFill/>
        </p:spPr>
      </p:pic>
      <p:pic>
        <p:nvPicPr>
          <p:cNvPr id="1026" name="Picture 2" descr="C:\Documents and Settings\user\Мои документы\Мои рисунки\персональные данные 1\персональные данные 1 00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0100" y="5143488"/>
            <a:ext cx="2666329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642918"/>
            <a:ext cx="8643998" cy="585791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    Организационные и </a:t>
            </a:r>
            <a:r>
              <a:rPr lang="ru-RU" b="1" dirty="0" err="1" smtClean="0"/>
              <a:t>контролируюшие</a:t>
            </a:r>
            <a:r>
              <a:rPr lang="ru-RU" b="1" dirty="0" smtClean="0"/>
              <a:t> мероприятия по обеспечению безопасности персональных данных (</a:t>
            </a:r>
            <a:r>
              <a:rPr lang="ru-RU" b="1" dirty="0" err="1" smtClean="0"/>
              <a:t>ПДн</a:t>
            </a:r>
            <a:r>
              <a:rPr lang="ru-RU" b="1" dirty="0" smtClean="0"/>
              <a:t>) пользователей: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   - Определение круга лиц, участвующих в обработке </a:t>
            </a:r>
            <a:r>
              <a:rPr lang="ru-RU" dirty="0" err="1" smtClean="0"/>
              <a:t>ПДн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- Определение ответственных лиц, участвующих в обработке  </a:t>
            </a:r>
            <a:r>
              <a:rPr lang="ru-RU" dirty="0" err="1" smtClean="0"/>
              <a:t>ПДн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- Заключение соглашений с сотрудниками, участвующими в обработке </a:t>
            </a:r>
            <a:r>
              <a:rPr lang="ru-RU" dirty="0" err="1" smtClean="0"/>
              <a:t>ПДн</a:t>
            </a:r>
            <a:r>
              <a:rPr lang="ru-RU" dirty="0" smtClean="0"/>
              <a:t> пользователей;	</a:t>
            </a:r>
          </a:p>
          <a:p>
            <a:pPr>
              <a:buNone/>
            </a:pPr>
            <a:r>
              <a:rPr lang="ru-RU" dirty="0" smtClean="0"/>
              <a:t>   - Определение прав разграничения доступа к </a:t>
            </a:r>
            <a:r>
              <a:rPr lang="ru-RU" dirty="0" err="1" smtClean="0"/>
              <a:t>ПДн</a:t>
            </a:r>
            <a:r>
              <a:rPr lang="ru-RU" dirty="0" smtClean="0"/>
              <a:t> пользователей;</a:t>
            </a:r>
          </a:p>
          <a:p>
            <a:pPr>
              <a:buNone/>
            </a:pPr>
            <a:r>
              <a:rPr lang="ru-RU" dirty="0" smtClean="0"/>
              <a:t>   - Организация информирования и обучения сотрудников о порядке обработки и введенном режиме защиты </a:t>
            </a:r>
            <a:r>
              <a:rPr lang="ru-RU" dirty="0" err="1" smtClean="0"/>
              <a:t>ПДн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   - Разработка положений, инструкций:</a:t>
            </a:r>
          </a:p>
          <a:p>
            <a:pPr>
              <a:buNone/>
            </a:pPr>
            <a:r>
              <a:rPr lang="ru-RU" dirty="0" smtClean="0"/>
              <a:t>   - Проведение организационных совещаний, инструктажей;</a:t>
            </a:r>
          </a:p>
          <a:p>
            <a:pPr>
              <a:buNone/>
            </a:pPr>
            <a:r>
              <a:rPr lang="ru-RU" dirty="0" smtClean="0"/>
              <a:t>   - Проведение проверок муниципальных библиотек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и др.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«</a:t>
            </a:r>
            <a:r>
              <a:rPr lang="ru-RU" sz="2000" b="1" i="1" dirty="0" smtClean="0"/>
              <a:t>Инструкция </a:t>
            </a:r>
            <a:br>
              <a:rPr lang="ru-RU" sz="2000" b="1" i="1" dirty="0" smtClean="0"/>
            </a:br>
            <a:r>
              <a:rPr lang="ru-RU" sz="2000" b="1" i="1" dirty="0" smtClean="0"/>
              <a:t> об использовании группового читательского формуляра  в муниципальных библиотеках г. Перми»</a:t>
            </a:r>
            <a:endParaRPr lang="ru-RU" sz="2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разработана с целью обеспечения беспрепятственного доступа граждан к информации в соответствии с действующим законодательством, оптимизации затрат рабочего времени сотрудников библиотек, расходуемого на учет деятельности по обслуживанию групп пользователей.</a:t>
            </a:r>
          </a:p>
          <a:p>
            <a:r>
              <a:rPr lang="ru-RU" b="1" i="1" dirty="0" smtClean="0"/>
              <a:t>Групповой читательский формуляр </a:t>
            </a:r>
            <a:r>
              <a:rPr lang="ru-RU" dirty="0" smtClean="0"/>
              <a:t>дает право групповых посещений массовых мероприятий, проводимых в муниципальных библиотеках, без предоставления персональных данных, на основании </a:t>
            </a:r>
          </a:p>
          <a:p>
            <a:pPr>
              <a:buNone/>
            </a:pPr>
            <a:r>
              <a:rPr lang="ru-RU" dirty="0" smtClean="0"/>
              <a:t>    заключенного обезличенного договора с образовательным учреждением.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8578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/>
              <a:t>Основные Проблемы муниципальных библиотек г. Перми, возникшие </a:t>
            </a:r>
            <a:br>
              <a:rPr lang="ru-RU" sz="2000" b="1" i="1" dirty="0" smtClean="0"/>
            </a:br>
            <a:r>
              <a:rPr lang="ru-RU" sz="2000" b="1" i="1" dirty="0" smtClean="0"/>
              <a:t>с введением Федерального закона №152-ФЗ</a:t>
            </a:r>
            <a:endParaRPr lang="ru-RU" sz="2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501122" cy="4857784"/>
          </a:xfrm>
        </p:spPr>
        <p:txBody>
          <a:bodyPr>
            <a:normAutofit lnSpcReduction="10000"/>
          </a:bodyPr>
          <a:lstStyle/>
          <a:p>
            <a:r>
              <a:rPr lang="ru-RU" sz="1900" dirty="0" smtClean="0"/>
              <a:t>Уменьшение количества зарегистрированных пользователей муниципальных библиотек, и, как следствие, сложность выполнения муниципального задания;</a:t>
            </a:r>
          </a:p>
          <a:p>
            <a:r>
              <a:rPr lang="ru-RU" sz="1900" dirty="0" smtClean="0"/>
              <a:t>Сокращение сервисов, размещенных на сайте учреждения </a:t>
            </a:r>
            <a:r>
              <a:rPr lang="ru-RU" sz="1900" dirty="0" smtClean="0"/>
              <a:t>(</a:t>
            </a:r>
            <a:r>
              <a:rPr lang="ru-RU" sz="1900" dirty="0" err="1" smtClean="0"/>
              <a:t>н-р</a:t>
            </a:r>
            <a:r>
              <a:rPr lang="ru-RU" sz="1900" dirty="0" smtClean="0"/>
              <a:t>, удалена </a:t>
            </a:r>
            <a:r>
              <a:rPr lang="ru-RU" sz="1900" dirty="0" err="1" smtClean="0"/>
              <a:t>он-лайн</a:t>
            </a:r>
            <a:r>
              <a:rPr lang="ru-RU" sz="1900" dirty="0" smtClean="0"/>
              <a:t> – услуга «запись в библиотеку»);</a:t>
            </a:r>
          </a:p>
          <a:p>
            <a:r>
              <a:rPr lang="ru-RU" sz="1900" dirty="0" smtClean="0"/>
              <a:t>Отсутствие разработанных механизмов учета,  в качестве пользователей, постоянных посетителей библиотек, отказавшихся предоставить свои </a:t>
            </a:r>
            <a:r>
              <a:rPr lang="ru-RU" sz="1900" dirty="0" err="1" smtClean="0"/>
              <a:t>ПДн</a:t>
            </a:r>
            <a:r>
              <a:rPr lang="ru-RU" sz="1900" dirty="0" smtClean="0"/>
              <a:t>, </a:t>
            </a:r>
            <a:r>
              <a:rPr lang="ru-RU" sz="1900" smtClean="0"/>
              <a:t>а также пользователей</a:t>
            </a:r>
            <a:r>
              <a:rPr lang="ru-RU" sz="1900" dirty="0" smtClean="0"/>
              <a:t>, обращающихся в библиотеку через сайт учреждения;</a:t>
            </a:r>
            <a:r>
              <a:rPr lang="ru-RU" sz="1900" i="1" dirty="0" smtClean="0"/>
              <a:t> </a:t>
            </a:r>
          </a:p>
          <a:p>
            <a:endParaRPr lang="ru-RU" sz="2800" i="1" dirty="0" smtClean="0"/>
          </a:p>
          <a:p>
            <a:pPr>
              <a:buNone/>
            </a:pPr>
            <a:r>
              <a:rPr lang="ru-RU" sz="2100" b="1" i="1" dirty="0" smtClean="0">
                <a:latin typeface="+mj-lt"/>
              </a:rPr>
              <a:t>ОСНОВНЫЕ ЗАДАЧИ, СТОЯЩИЕ ПЕРЕД УЧРЕЖДЕНИЕМ– упрощение и лаконичность процесса работы с персональными данными пользователей, совершенствование правовой базы деятельности учреждения с учетом меняющегося федерального законодательства.</a:t>
            </a:r>
            <a:endParaRPr lang="ru-RU" sz="2100" b="1" dirty="0" smtClean="0">
              <a:latin typeface="+mj-lt"/>
            </a:endParaRPr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571744"/>
            <a:ext cx="8686800" cy="2071702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/>
              <a:t>Спасибо за внимание </a:t>
            </a:r>
            <a:r>
              <a:rPr lang="ru-RU" sz="2400" i="1" dirty="0" smtClean="0"/>
              <a:t>!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endParaRPr lang="ru-RU" sz="24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1140</TotalTime>
  <Words>493</Words>
  <Application>Microsoft Office PowerPoint</Application>
  <PresentationFormat>Экран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Организация работы  Муниципальных библиотек г.Перми  в условиях Федерального Закона  №152-ФЗ «О персональных данных»   </vt:lpstr>
      <vt:lpstr>Муниципальное бюджетное учреждение культуры г.Перми «Объединение муниципальных библиотек»</vt:lpstr>
      <vt:lpstr>Слайд 3</vt:lpstr>
      <vt:lpstr>Слайд 4</vt:lpstr>
      <vt:lpstr>Слайд 5</vt:lpstr>
      <vt:lpstr>Слайд 6</vt:lpstr>
      <vt:lpstr>«Инструкция   об использовании группового читательского формуляра  в муниципальных библиотеках г. Перми»</vt:lpstr>
      <vt:lpstr>Основные Проблемы муниципальных библиотек г. Перми, возникшие  с введением Федерального закона №152-ФЗ</vt:lpstr>
      <vt:lpstr>Спасибо за внимание !  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118</cp:revision>
  <dcterms:created xsi:type="dcterms:W3CDTF">2012-05-10T05:36:41Z</dcterms:created>
  <dcterms:modified xsi:type="dcterms:W3CDTF">2012-05-14T12:47:13Z</dcterms:modified>
</cp:coreProperties>
</file>